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12.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10.png" ContentType="image/png"/>
  <Override PartName="/ppt/media/image37.png" ContentType="image/png"/>
  <Override PartName="/ppt/media/image7.png" ContentType="image/png"/>
  <Override PartName="/ppt/media/image11.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presProps.xml" ContentType="application/vnd.openxmlformats-officedocument.presentationml.presProps+xml"/>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2C0FD705-C29E-4D29-9592-EDC3DCC651F0}"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8FF5D23-C07B-41F6-BD4F-79D1F4210EA3}"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71F47E4F-238E-4B10-8061-8DF5113885C9}"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3E7F9C5-756B-44AA-93A6-6CD14C8403DF}"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DD4BA8F-3243-4255-B571-1E21AB99C78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5BDEC5E-9A16-4136-B41F-174DB531D0EE}"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960CFB8-BC30-494B-A304-3CABA8CB54A2}"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004A5CF-76FD-44B7-80D6-F21BE9B10498}"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3A61319-0039-4548-BBFD-80C36F87B24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FA43D19-D1EF-4A5E-AA08-1433F28800A8}"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4D185B4-95F4-4808-A113-4305239A0522}"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93FD6FA-BDE3-47C9-A12B-3F1D5D73C6FF}"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341DD0AC-E679-4041-B3F4-A1B6D93B3053}"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hyperlink" Target="https://www.kaggle.com/datasets/zynicide/wine-reviews" TargetMode="External"/><Relationship Id="rId4"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42" name="Freeform 3"/>
          <p:cNvSpPr/>
          <p:nvPr/>
        </p:nvSpPr>
        <p:spPr>
          <a:xfrm rot="7659000">
            <a:off x="15091560" y="5585760"/>
            <a:ext cx="7628760" cy="7828200"/>
          </a:xfrm>
          <a:custGeom>
            <a:avLst/>
            <a:gdLst/>
            <a:ahLst/>
            <a:rect l="l" t="t" r="r" b="b"/>
            <a:pathLst>
              <a:path w="7629294" h="7828566">
                <a:moveTo>
                  <a:pt x="0" y="0"/>
                </a:moveTo>
                <a:lnTo>
                  <a:pt x="7629294" y="0"/>
                </a:lnTo>
                <a:lnTo>
                  <a:pt x="7629294" y="7828566"/>
                </a:lnTo>
                <a:lnTo>
                  <a:pt x="0" y="7828566"/>
                </a:lnTo>
                <a:lnTo>
                  <a:pt x="0" y="0"/>
                </a:lnTo>
                <a:close/>
              </a:path>
            </a:pathLst>
          </a:custGeom>
          <a:blipFill rotWithShape="0">
            <a:blip r:embed="rId2"/>
            <a:srcRect/>
            <a:stretch/>
          </a:blipFill>
          <a:ln w="0">
            <a:noFill/>
          </a:ln>
        </p:spPr>
        <p:style>
          <a:lnRef idx="0"/>
          <a:fillRef idx="0"/>
          <a:effectRef idx="0"/>
          <a:fontRef idx="minor"/>
        </p:style>
      </p:sp>
      <p:sp>
        <p:nvSpPr>
          <p:cNvPr id="43" name="Freeform 4"/>
          <p:cNvSpPr/>
          <p:nvPr/>
        </p:nvSpPr>
        <p:spPr>
          <a:xfrm>
            <a:off x="-3258000" y="-4629240"/>
            <a:ext cx="9022320" cy="9258120"/>
          </a:xfrm>
          <a:custGeom>
            <a:avLst/>
            <a:gdLst/>
            <a:ahLst/>
            <a:rect l="l" t="t" r="r" b="b"/>
            <a:pathLst>
              <a:path w="9022634" h="9258300">
                <a:moveTo>
                  <a:pt x="0" y="0"/>
                </a:moveTo>
                <a:lnTo>
                  <a:pt x="9022634" y="0"/>
                </a:lnTo>
                <a:lnTo>
                  <a:pt x="9022634" y="9258300"/>
                </a:lnTo>
                <a:lnTo>
                  <a:pt x="0" y="9258300"/>
                </a:lnTo>
                <a:lnTo>
                  <a:pt x="0" y="0"/>
                </a:lnTo>
                <a:close/>
              </a:path>
            </a:pathLst>
          </a:custGeom>
          <a:blipFill rotWithShape="0">
            <a:blip r:embed="rId3"/>
            <a:srcRect/>
            <a:stretch/>
          </a:blipFill>
          <a:ln w="0">
            <a:noFill/>
          </a:ln>
        </p:spPr>
        <p:style>
          <a:lnRef idx="0"/>
          <a:fillRef idx="0"/>
          <a:effectRef idx="0"/>
          <a:fontRef idx="minor"/>
        </p:style>
      </p:sp>
      <p:grpSp>
        <p:nvGrpSpPr>
          <p:cNvPr id="44" name="Group 5"/>
          <p:cNvGrpSpPr/>
          <p:nvPr/>
        </p:nvGrpSpPr>
        <p:grpSpPr>
          <a:xfrm>
            <a:off x="4236480" y="3103560"/>
            <a:ext cx="9815040" cy="4307040"/>
            <a:chOff x="4236480" y="3103560"/>
            <a:chExt cx="9815040" cy="4307040"/>
          </a:xfrm>
        </p:grpSpPr>
        <p:sp>
          <p:nvSpPr>
            <p:cNvPr id="45" name="Freeform 6"/>
            <p:cNvSpPr/>
            <p:nvPr/>
          </p:nvSpPr>
          <p:spPr>
            <a:xfrm>
              <a:off x="4236480" y="3202200"/>
              <a:ext cx="9815040" cy="4208400"/>
            </a:xfrm>
            <a:custGeom>
              <a:avLst/>
              <a:gdLst/>
              <a:ahLst/>
              <a:rect l="l" t="t" r="r" b="b"/>
              <a:pathLst>
                <a:path w="1895495" h="812800">
                  <a:moveTo>
                    <a:pt x="0" y="0"/>
                  </a:moveTo>
                  <a:lnTo>
                    <a:pt x="1895495" y="0"/>
                  </a:lnTo>
                  <a:lnTo>
                    <a:pt x="1895495" y="812800"/>
                  </a:lnTo>
                  <a:lnTo>
                    <a:pt x="0" y="812800"/>
                  </a:lnTo>
                  <a:close/>
                </a:path>
              </a:pathLst>
            </a:custGeom>
            <a:noFill/>
            <a:ln cap="sq" w="38100">
              <a:solidFill>
                <a:srgbClr val="000000"/>
              </a:solidFill>
              <a:miter/>
            </a:ln>
          </p:spPr>
          <p:style>
            <a:lnRef idx="0"/>
            <a:fillRef idx="0"/>
            <a:effectRef idx="0"/>
            <a:fontRef idx="minor"/>
          </p:style>
        </p:sp>
        <p:sp>
          <p:nvSpPr>
            <p:cNvPr id="46" name="TextBox 7"/>
            <p:cNvSpPr/>
            <p:nvPr/>
          </p:nvSpPr>
          <p:spPr>
            <a:xfrm>
              <a:off x="4236480" y="3103560"/>
              <a:ext cx="9815040" cy="4307040"/>
            </a:xfrm>
            <a:prstGeom prst="rect">
              <a:avLst/>
            </a:prstGeom>
            <a:noFill/>
            <a:ln w="0">
              <a:noFill/>
            </a:ln>
          </p:spPr>
          <p:style>
            <a:lnRef idx="0"/>
            <a:fillRef idx="0"/>
            <a:effectRef idx="0"/>
            <a:fontRef idx="minor"/>
          </p:style>
        </p:sp>
      </p:grpSp>
      <p:sp>
        <p:nvSpPr>
          <p:cNvPr id="47" name="TextBox 8"/>
          <p:cNvSpPr/>
          <p:nvPr/>
        </p:nvSpPr>
        <p:spPr>
          <a:xfrm>
            <a:off x="4900680" y="4891320"/>
            <a:ext cx="8485920" cy="2873880"/>
          </a:xfrm>
          <a:prstGeom prst="rect">
            <a:avLst/>
          </a:prstGeom>
          <a:noFill/>
          <a:ln w="0">
            <a:noFill/>
          </a:ln>
        </p:spPr>
        <p:style>
          <a:lnRef idx="0"/>
          <a:fillRef idx="0"/>
          <a:effectRef idx="0"/>
          <a:fontRef idx="minor"/>
        </p:style>
        <p:txBody>
          <a:bodyPr lIns="0" rIns="0" tIns="0" bIns="0" anchor="t">
            <a:spAutoFit/>
          </a:bodyPr>
          <a:p>
            <a:pPr algn="ctr">
              <a:lnSpc>
                <a:spcPts val="11316"/>
              </a:lnSpc>
              <a:buNone/>
            </a:pPr>
            <a:r>
              <a:rPr b="0" lang="en-US" sz="8200" spc="800" strike="noStrike">
                <a:solidFill>
                  <a:srgbClr val="231f20"/>
                </a:solidFill>
                <a:latin typeface="Oswald Bold"/>
              </a:rPr>
              <a:t>CLASSIFICATION</a:t>
            </a:r>
            <a:endParaRPr b="0" lang="en-US" sz="8200" spc="-1" strike="noStrike">
              <a:latin typeface="Arial"/>
            </a:endParaRPr>
          </a:p>
        </p:txBody>
      </p:sp>
      <p:sp>
        <p:nvSpPr>
          <p:cNvPr id="48" name="TextBox 9"/>
          <p:cNvSpPr/>
          <p:nvPr/>
        </p:nvSpPr>
        <p:spPr>
          <a:xfrm>
            <a:off x="4236480" y="3650040"/>
            <a:ext cx="9815040" cy="1436760"/>
          </a:xfrm>
          <a:prstGeom prst="rect">
            <a:avLst/>
          </a:prstGeom>
          <a:noFill/>
          <a:ln w="0">
            <a:noFill/>
          </a:ln>
        </p:spPr>
        <p:style>
          <a:lnRef idx="0"/>
          <a:fillRef idx="0"/>
          <a:effectRef idx="0"/>
          <a:fontRef idx="minor"/>
        </p:style>
        <p:txBody>
          <a:bodyPr lIns="0" rIns="0" tIns="0" bIns="0" anchor="t">
            <a:spAutoFit/>
          </a:bodyPr>
          <a:p>
            <a:pPr algn="ctr">
              <a:lnSpc>
                <a:spcPts val="11316"/>
              </a:lnSpc>
              <a:buNone/>
            </a:pPr>
            <a:r>
              <a:rPr b="0" lang="en-US" sz="8200" spc="800" strike="noStrike">
                <a:solidFill>
                  <a:srgbClr val="231f20"/>
                </a:solidFill>
                <a:latin typeface="Oswald Bold"/>
              </a:rPr>
              <a:t>TEXT</a:t>
            </a:r>
            <a:endParaRPr b="0" lang="en-US" sz="8200" spc="-1" strike="noStrike">
              <a:latin typeface="Arial"/>
            </a:endParaRPr>
          </a:p>
        </p:txBody>
      </p:sp>
      <p:sp>
        <p:nvSpPr>
          <p:cNvPr id="49" name="TextBox 10"/>
          <p:cNvSpPr/>
          <p:nvPr/>
        </p:nvSpPr>
        <p:spPr>
          <a:xfrm>
            <a:off x="2719440" y="7482600"/>
            <a:ext cx="12848400" cy="929880"/>
          </a:xfrm>
          <a:prstGeom prst="rect">
            <a:avLst/>
          </a:prstGeom>
          <a:noFill/>
          <a:ln w="0">
            <a:noFill/>
          </a:ln>
        </p:spPr>
        <p:style>
          <a:lnRef idx="0"/>
          <a:fillRef idx="0"/>
          <a:effectRef idx="0"/>
          <a:fontRef idx="minor"/>
        </p:style>
        <p:txBody>
          <a:bodyPr lIns="0" rIns="0" tIns="0" bIns="0" anchor="t">
            <a:spAutoFit/>
          </a:bodyPr>
          <a:p>
            <a:pPr algn="ctr">
              <a:lnSpc>
                <a:spcPts val="3662"/>
              </a:lnSpc>
              <a:buNone/>
            </a:pPr>
            <a:r>
              <a:rPr b="0" lang="en-US" sz="2660" spc="137" strike="noStrike">
                <a:solidFill>
                  <a:srgbClr val="231f20"/>
                </a:solidFill>
                <a:latin typeface="Montserrat Classic Bold"/>
              </a:rPr>
              <a:t>MUHAMMAD RAYYAN AZZUHRI</a:t>
            </a:r>
            <a:endParaRPr b="0" lang="en-US" sz="2660" spc="-1" strike="noStrike">
              <a:latin typeface="Arial"/>
            </a:endParaRPr>
          </a:p>
          <a:p>
            <a:pPr algn="ctr">
              <a:lnSpc>
                <a:spcPts val="3662"/>
              </a:lnSpc>
              <a:buNone/>
            </a:pPr>
            <a:r>
              <a:rPr b="0" lang="en-US" sz="2660" spc="137" strike="noStrike">
                <a:solidFill>
                  <a:srgbClr val="231f20"/>
                </a:solidFill>
                <a:latin typeface="Montserrat Classic Bold"/>
              </a:rPr>
              <a:t>2108107010060</a:t>
            </a:r>
            <a:endParaRPr b="0" lang="en-US" sz="2660" spc="-1" strike="noStrike">
              <a:latin typeface="Arial"/>
            </a:endParaRPr>
          </a:p>
        </p:txBody>
      </p:sp>
      <p:sp>
        <p:nvSpPr>
          <p:cNvPr id="50" name="TextBox 11"/>
          <p:cNvSpPr/>
          <p:nvPr/>
        </p:nvSpPr>
        <p:spPr>
          <a:xfrm>
            <a:off x="6018480" y="6500160"/>
            <a:ext cx="6251040" cy="464760"/>
          </a:xfrm>
          <a:prstGeom prst="rect">
            <a:avLst/>
          </a:prstGeom>
          <a:noFill/>
          <a:ln w="0">
            <a:noFill/>
          </a:ln>
        </p:spPr>
        <p:style>
          <a:lnRef idx="0"/>
          <a:fillRef idx="0"/>
          <a:effectRef idx="0"/>
          <a:fontRef idx="minor"/>
        </p:style>
        <p:txBody>
          <a:bodyPr lIns="0" rIns="0" tIns="0" bIns="0" anchor="t">
            <a:spAutoFit/>
          </a:bodyPr>
          <a:p>
            <a:pPr algn="ctr">
              <a:lnSpc>
                <a:spcPts val="3662"/>
              </a:lnSpc>
              <a:buNone/>
            </a:pPr>
            <a:r>
              <a:rPr b="0" lang="en-US" sz="2660" spc="137" strike="noStrike">
                <a:solidFill>
                  <a:srgbClr val="231f20"/>
                </a:solidFill>
                <a:latin typeface="Montserrat Classic Bold"/>
              </a:rPr>
              <a:t>WITH TENSORFLOW</a:t>
            </a:r>
            <a:endParaRPr b="0" lang="en-US" sz="266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73" name="Freeform 3"/>
          <p:cNvSpPr/>
          <p:nvPr/>
        </p:nvSpPr>
        <p:spPr>
          <a:xfrm rot="11019600">
            <a:off x="9407160" y="-9309600"/>
            <a:ext cx="24036120" cy="24663960"/>
          </a:xfrm>
          <a:custGeom>
            <a:avLst/>
            <a:gdLst/>
            <a:ahLst/>
            <a:rect l="l" t="t" r="r" b="b"/>
            <a:pathLst>
              <a:path w="24036383" h="24664199">
                <a:moveTo>
                  <a:pt x="0" y="0"/>
                </a:moveTo>
                <a:lnTo>
                  <a:pt x="24036383" y="0"/>
                </a:lnTo>
                <a:lnTo>
                  <a:pt x="24036383" y="24664198"/>
                </a:lnTo>
                <a:lnTo>
                  <a:pt x="0" y="24664198"/>
                </a:lnTo>
                <a:lnTo>
                  <a:pt x="0" y="0"/>
                </a:lnTo>
                <a:close/>
              </a:path>
            </a:pathLst>
          </a:custGeom>
          <a:blipFill rotWithShape="0">
            <a:blip r:embed="rId2"/>
            <a:srcRect/>
            <a:stretch/>
          </a:blipFill>
          <a:ln w="0">
            <a:noFill/>
          </a:ln>
        </p:spPr>
        <p:style>
          <a:lnRef idx="0"/>
          <a:fillRef idx="0"/>
          <a:effectRef idx="0"/>
          <a:fontRef idx="minor"/>
        </p:style>
      </p:sp>
      <p:sp>
        <p:nvSpPr>
          <p:cNvPr id="174" name="TextBox 4"/>
          <p:cNvSpPr/>
          <p:nvPr/>
        </p:nvSpPr>
        <p:spPr>
          <a:xfrm>
            <a:off x="1436760" y="2860200"/>
            <a:ext cx="8097480" cy="3305160"/>
          </a:xfrm>
          <a:prstGeom prst="rect">
            <a:avLst/>
          </a:prstGeom>
          <a:noFill/>
          <a:ln w="0">
            <a:noFill/>
          </a:ln>
        </p:spPr>
        <p:style>
          <a:lnRef idx="0"/>
          <a:fillRef idx="0"/>
          <a:effectRef idx="0"/>
          <a:fontRef idx="minor"/>
        </p:style>
        <p:txBody>
          <a:bodyPr lIns="0" rIns="0" tIns="0" bIns="0" anchor="t">
            <a:spAutoFit/>
          </a:bodyPr>
          <a:p>
            <a:pPr>
              <a:lnSpc>
                <a:spcPts val="13014"/>
              </a:lnSpc>
              <a:buNone/>
              <a:tabLst>
                <a:tab algn="l" pos="0"/>
              </a:tabLst>
            </a:pPr>
            <a:r>
              <a:rPr b="0" lang="en-US" sz="9430" spc="922" strike="noStrike">
                <a:solidFill>
                  <a:srgbClr val="231f20"/>
                </a:solidFill>
                <a:latin typeface="Oswald Bold"/>
              </a:rPr>
              <a:t>TERIMA KASIH</a:t>
            </a:r>
            <a:endParaRPr b="0" lang="en-US" sz="9430" spc="-1" strike="noStrike">
              <a:latin typeface="Arial"/>
            </a:endParaRPr>
          </a:p>
        </p:txBody>
      </p:sp>
      <p:sp>
        <p:nvSpPr>
          <p:cNvPr id="175" name="Freeform 5"/>
          <p:cNvSpPr/>
          <p:nvPr/>
        </p:nvSpPr>
        <p:spPr>
          <a:xfrm flipH="1">
            <a:off x="-4254840" y="7476120"/>
            <a:ext cx="11881080" cy="3564000"/>
          </a:xfrm>
          <a:custGeom>
            <a:avLst/>
            <a:gdLst/>
            <a:ahLst/>
            <a:rect l="l" t="t" r="r" b="b"/>
            <a:pathLst>
              <a:path w="11881594" h="3564478">
                <a:moveTo>
                  <a:pt x="11881594" y="0"/>
                </a:moveTo>
                <a:lnTo>
                  <a:pt x="0" y="0"/>
                </a:lnTo>
                <a:lnTo>
                  <a:pt x="0" y="3564478"/>
                </a:lnTo>
                <a:lnTo>
                  <a:pt x="11881594" y="3564478"/>
                </a:lnTo>
                <a:lnTo>
                  <a:pt x="11881594" y="0"/>
                </a:lnTo>
                <a:close/>
              </a:path>
            </a:pathLst>
          </a:custGeom>
          <a:blipFill rotWithShape="0">
            <a:blip r:embed="rId3"/>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4f5"/>
        </a:solidFill>
      </p:bgPr>
    </p:bg>
    <p:spTree>
      <p:nvGrpSpPr>
        <p:cNvPr id="1" name=""/>
        <p:cNvGrpSpPr/>
        <p:nvPr/>
      </p:nvGrpSpPr>
      <p:grpSpPr>
        <a:xfrm>
          <a:off x="0" y="0"/>
          <a:ext cx="0" cy="0"/>
          <a:chOff x="0" y="0"/>
          <a:chExt cx="0" cy="0"/>
        </a:xfrm>
      </p:grpSpPr>
      <p:sp>
        <p:nvSpPr>
          <p:cNvPr id="51" name="Freeform 2"/>
          <p:cNvSpPr/>
          <p:nvPr/>
        </p:nvSpPr>
        <p:spPr>
          <a:xfrm rot="7659000">
            <a:off x="-4011480" y="5585760"/>
            <a:ext cx="7628760" cy="7828200"/>
          </a:xfrm>
          <a:custGeom>
            <a:avLst/>
            <a:gdLst/>
            <a:ahLst/>
            <a:rect l="l" t="t" r="r" b="b"/>
            <a:pathLst>
              <a:path w="7629294" h="7828566">
                <a:moveTo>
                  <a:pt x="0" y="0"/>
                </a:moveTo>
                <a:lnTo>
                  <a:pt x="7629294" y="0"/>
                </a:lnTo>
                <a:lnTo>
                  <a:pt x="7629294" y="7828566"/>
                </a:lnTo>
                <a:lnTo>
                  <a:pt x="0" y="7828566"/>
                </a:lnTo>
                <a:lnTo>
                  <a:pt x="0" y="0"/>
                </a:lnTo>
                <a:close/>
              </a:path>
            </a:pathLst>
          </a:custGeom>
          <a:blipFill rotWithShape="0">
            <a:blip r:embed="rId1"/>
            <a:srcRect/>
            <a:stretch/>
          </a:blipFill>
          <a:ln w="0">
            <a:noFill/>
          </a:ln>
        </p:spPr>
        <p:style>
          <a:lnRef idx="0"/>
          <a:fillRef idx="0"/>
          <a:effectRef idx="0"/>
          <a:fontRef idx="minor"/>
        </p:style>
      </p:sp>
      <p:grpSp>
        <p:nvGrpSpPr>
          <p:cNvPr id="52" name="Group 3"/>
          <p:cNvGrpSpPr/>
          <p:nvPr/>
        </p:nvGrpSpPr>
        <p:grpSpPr>
          <a:xfrm>
            <a:off x="5019480" y="2829240"/>
            <a:ext cx="1400040" cy="6565320"/>
            <a:chOff x="5019480" y="2829240"/>
            <a:chExt cx="1400040" cy="6565320"/>
          </a:xfrm>
        </p:grpSpPr>
        <p:sp>
          <p:nvSpPr>
            <p:cNvPr id="53" name="Freeform 4"/>
            <p:cNvSpPr/>
            <p:nvPr/>
          </p:nvSpPr>
          <p:spPr>
            <a:xfrm>
              <a:off x="5019480" y="2901600"/>
              <a:ext cx="1400040" cy="6492960"/>
            </a:xfrm>
            <a:custGeom>
              <a:avLst/>
              <a:gdLst/>
              <a:ahLst/>
              <a:rect l="l" t="t" r="r" b="b"/>
              <a:pathLst>
                <a:path w="368852" h="1710137">
                  <a:moveTo>
                    <a:pt x="0" y="0"/>
                  </a:moveTo>
                  <a:lnTo>
                    <a:pt x="368852" y="0"/>
                  </a:lnTo>
                  <a:lnTo>
                    <a:pt x="368852" y="1710137"/>
                  </a:lnTo>
                  <a:lnTo>
                    <a:pt x="0" y="1710137"/>
                  </a:lnTo>
                  <a:close/>
                </a:path>
              </a:pathLst>
            </a:custGeom>
            <a:solidFill>
              <a:srgbClr val="cccccc"/>
            </a:solidFill>
            <a:ln w="0">
              <a:noFill/>
            </a:ln>
          </p:spPr>
          <p:style>
            <a:lnRef idx="0"/>
            <a:fillRef idx="0"/>
            <a:effectRef idx="0"/>
            <a:fontRef idx="minor"/>
          </p:style>
        </p:sp>
        <p:sp>
          <p:nvSpPr>
            <p:cNvPr id="54" name="TextBox 5"/>
            <p:cNvSpPr/>
            <p:nvPr/>
          </p:nvSpPr>
          <p:spPr>
            <a:xfrm>
              <a:off x="5019480" y="2829240"/>
              <a:ext cx="1400040" cy="6565320"/>
            </a:xfrm>
            <a:prstGeom prst="rect">
              <a:avLst/>
            </a:prstGeom>
            <a:noFill/>
            <a:ln w="0">
              <a:noFill/>
            </a:ln>
          </p:spPr>
          <p:style>
            <a:lnRef idx="0"/>
            <a:fillRef idx="0"/>
            <a:effectRef idx="0"/>
            <a:fontRef idx="minor"/>
          </p:style>
        </p:sp>
      </p:grpSp>
      <p:sp>
        <p:nvSpPr>
          <p:cNvPr id="55" name="TextBox 6"/>
          <p:cNvSpPr/>
          <p:nvPr/>
        </p:nvSpPr>
        <p:spPr>
          <a:xfrm>
            <a:off x="4980960" y="1037160"/>
            <a:ext cx="7416720" cy="1748880"/>
          </a:xfrm>
          <a:prstGeom prst="rect">
            <a:avLst/>
          </a:prstGeom>
          <a:noFill/>
          <a:ln w="0">
            <a:noFill/>
          </a:ln>
        </p:spPr>
        <p:style>
          <a:lnRef idx="0"/>
          <a:fillRef idx="0"/>
          <a:effectRef idx="0"/>
          <a:fontRef idx="minor"/>
        </p:style>
        <p:txBody>
          <a:bodyPr lIns="0" rIns="0" tIns="0" bIns="0" anchor="t">
            <a:spAutoFit/>
          </a:bodyPr>
          <a:p>
            <a:pPr algn="ctr">
              <a:lnSpc>
                <a:spcPts val="13774"/>
              </a:lnSpc>
              <a:buNone/>
            </a:pPr>
            <a:r>
              <a:rPr b="0" lang="en-US" sz="9980" spc="976" strike="noStrike">
                <a:solidFill>
                  <a:srgbClr val="231f20"/>
                </a:solidFill>
                <a:latin typeface="Oswald Bold"/>
              </a:rPr>
              <a:t>CONTENT</a:t>
            </a:r>
            <a:endParaRPr b="0" lang="en-US" sz="9980" spc="-1" strike="noStrike">
              <a:latin typeface="Arial"/>
            </a:endParaRPr>
          </a:p>
        </p:txBody>
      </p:sp>
      <p:sp>
        <p:nvSpPr>
          <p:cNvPr id="56" name="Freeform 7"/>
          <p:cNvSpPr/>
          <p:nvPr/>
        </p:nvSpPr>
        <p:spPr>
          <a:xfrm rot="2016600">
            <a:off x="12243600" y="-1005120"/>
            <a:ext cx="10749240" cy="2687040"/>
          </a:xfrm>
          <a:custGeom>
            <a:avLst/>
            <a:gdLst/>
            <a:ahLst/>
            <a:rect l="l" t="t" r="r" b="b"/>
            <a:pathLst>
              <a:path w="10749463" h="2687366">
                <a:moveTo>
                  <a:pt x="0" y="0"/>
                </a:moveTo>
                <a:lnTo>
                  <a:pt x="10749463" y="0"/>
                </a:lnTo>
                <a:lnTo>
                  <a:pt x="10749463" y="2687365"/>
                </a:lnTo>
                <a:lnTo>
                  <a:pt x="0" y="2687365"/>
                </a:lnTo>
                <a:lnTo>
                  <a:pt x="0" y="0"/>
                </a:lnTo>
                <a:close/>
              </a:path>
            </a:pathLst>
          </a:custGeom>
          <a:blipFill rotWithShape="0">
            <a:blip r:embed="rId2"/>
            <a:srcRect/>
            <a:stretch/>
          </a:blipFill>
          <a:ln w="0">
            <a:noFill/>
          </a:ln>
        </p:spPr>
        <p:style>
          <a:lnRef idx="0"/>
          <a:fillRef idx="0"/>
          <a:effectRef idx="0"/>
          <a:fontRef idx="minor"/>
        </p:style>
      </p:sp>
      <p:sp>
        <p:nvSpPr>
          <p:cNvPr id="57" name="TextBox 8"/>
          <p:cNvSpPr/>
          <p:nvPr/>
        </p:nvSpPr>
        <p:spPr>
          <a:xfrm>
            <a:off x="5231520" y="3225240"/>
            <a:ext cx="936720" cy="651240"/>
          </a:xfrm>
          <a:prstGeom prst="rect">
            <a:avLst/>
          </a:prstGeom>
          <a:noFill/>
          <a:ln w="0">
            <a:noFill/>
          </a:ln>
        </p:spPr>
        <p:style>
          <a:lnRef idx="0"/>
          <a:fillRef idx="0"/>
          <a:effectRef idx="0"/>
          <a:fontRef idx="minor"/>
        </p:style>
        <p:txBody>
          <a:bodyPr lIns="0" rIns="0" tIns="0" bIns="0" anchor="t">
            <a:spAutoFit/>
          </a:bodyPr>
          <a:p>
            <a:pPr algn="ctr">
              <a:lnSpc>
                <a:spcPts val="5125"/>
              </a:lnSpc>
              <a:buNone/>
            </a:pPr>
            <a:r>
              <a:rPr b="0" lang="en-US" sz="4270" spc="-1" strike="noStrike">
                <a:solidFill>
                  <a:srgbClr val="363636"/>
                </a:solidFill>
                <a:latin typeface="Oswald Bold Italics"/>
              </a:rPr>
              <a:t>01</a:t>
            </a:r>
            <a:endParaRPr b="0" lang="en-US" sz="4270" spc="-1" strike="noStrike">
              <a:latin typeface="Arial"/>
            </a:endParaRPr>
          </a:p>
        </p:txBody>
      </p:sp>
      <p:sp>
        <p:nvSpPr>
          <p:cNvPr id="58" name="TextBox 9"/>
          <p:cNvSpPr/>
          <p:nvPr/>
        </p:nvSpPr>
        <p:spPr>
          <a:xfrm>
            <a:off x="5231520" y="4022280"/>
            <a:ext cx="936720" cy="651240"/>
          </a:xfrm>
          <a:prstGeom prst="rect">
            <a:avLst/>
          </a:prstGeom>
          <a:noFill/>
          <a:ln w="0">
            <a:noFill/>
          </a:ln>
        </p:spPr>
        <p:style>
          <a:lnRef idx="0"/>
          <a:fillRef idx="0"/>
          <a:effectRef idx="0"/>
          <a:fontRef idx="minor"/>
        </p:style>
        <p:txBody>
          <a:bodyPr lIns="0" rIns="0" tIns="0" bIns="0" anchor="t">
            <a:spAutoFit/>
          </a:bodyPr>
          <a:p>
            <a:pPr algn="ctr">
              <a:lnSpc>
                <a:spcPts val="5125"/>
              </a:lnSpc>
              <a:buNone/>
            </a:pPr>
            <a:r>
              <a:rPr b="0" lang="en-US" sz="4270" spc="-1" strike="noStrike">
                <a:solidFill>
                  <a:srgbClr val="363636"/>
                </a:solidFill>
                <a:latin typeface="Oswald Bold Italics"/>
              </a:rPr>
              <a:t>02</a:t>
            </a:r>
            <a:endParaRPr b="0" lang="en-US" sz="4270" spc="-1" strike="noStrike">
              <a:latin typeface="Arial"/>
            </a:endParaRPr>
          </a:p>
        </p:txBody>
      </p:sp>
      <p:sp>
        <p:nvSpPr>
          <p:cNvPr id="59" name="TextBox 10"/>
          <p:cNvSpPr/>
          <p:nvPr/>
        </p:nvSpPr>
        <p:spPr>
          <a:xfrm>
            <a:off x="5231520" y="4903560"/>
            <a:ext cx="936720" cy="651240"/>
          </a:xfrm>
          <a:prstGeom prst="rect">
            <a:avLst/>
          </a:prstGeom>
          <a:noFill/>
          <a:ln w="0">
            <a:noFill/>
          </a:ln>
        </p:spPr>
        <p:style>
          <a:lnRef idx="0"/>
          <a:fillRef idx="0"/>
          <a:effectRef idx="0"/>
          <a:fontRef idx="minor"/>
        </p:style>
        <p:txBody>
          <a:bodyPr lIns="0" rIns="0" tIns="0" bIns="0" anchor="t">
            <a:spAutoFit/>
          </a:bodyPr>
          <a:p>
            <a:pPr algn="ctr">
              <a:lnSpc>
                <a:spcPts val="5125"/>
              </a:lnSpc>
              <a:buNone/>
            </a:pPr>
            <a:r>
              <a:rPr b="0" lang="en-US" sz="4270" spc="-1" strike="noStrike">
                <a:solidFill>
                  <a:srgbClr val="363636"/>
                </a:solidFill>
                <a:latin typeface="Oswald Bold Italics"/>
              </a:rPr>
              <a:t>03</a:t>
            </a:r>
            <a:endParaRPr b="0" lang="en-US" sz="4270" spc="-1" strike="noStrike">
              <a:latin typeface="Arial"/>
            </a:endParaRPr>
          </a:p>
        </p:txBody>
      </p:sp>
      <p:sp>
        <p:nvSpPr>
          <p:cNvPr id="60" name="TextBox 11"/>
          <p:cNvSpPr/>
          <p:nvPr/>
        </p:nvSpPr>
        <p:spPr>
          <a:xfrm>
            <a:off x="5231520" y="5700600"/>
            <a:ext cx="936720" cy="651240"/>
          </a:xfrm>
          <a:prstGeom prst="rect">
            <a:avLst/>
          </a:prstGeom>
          <a:noFill/>
          <a:ln w="0">
            <a:noFill/>
          </a:ln>
        </p:spPr>
        <p:style>
          <a:lnRef idx="0"/>
          <a:fillRef idx="0"/>
          <a:effectRef idx="0"/>
          <a:fontRef idx="minor"/>
        </p:style>
        <p:txBody>
          <a:bodyPr lIns="0" rIns="0" tIns="0" bIns="0" anchor="t">
            <a:spAutoFit/>
          </a:bodyPr>
          <a:p>
            <a:pPr algn="ctr">
              <a:lnSpc>
                <a:spcPts val="5125"/>
              </a:lnSpc>
              <a:buNone/>
            </a:pPr>
            <a:r>
              <a:rPr b="0" lang="en-US" sz="4270" spc="-1" strike="noStrike">
                <a:solidFill>
                  <a:srgbClr val="363636"/>
                </a:solidFill>
                <a:latin typeface="Oswald Bold Italics"/>
              </a:rPr>
              <a:t>04</a:t>
            </a:r>
            <a:endParaRPr b="0" lang="en-US" sz="4270" spc="-1" strike="noStrike">
              <a:latin typeface="Arial"/>
            </a:endParaRPr>
          </a:p>
        </p:txBody>
      </p:sp>
      <p:sp>
        <p:nvSpPr>
          <p:cNvPr id="61" name="TextBox 12"/>
          <p:cNvSpPr/>
          <p:nvPr/>
        </p:nvSpPr>
        <p:spPr>
          <a:xfrm>
            <a:off x="5250960" y="6492960"/>
            <a:ext cx="936720" cy="651240"/>
          </a:xfrm>
          <a:prstGeom prst="rect">
            <a:avLst/>
          </a:prstGeom>
          <a:noFill/>
          <a:ln w="0">
            <a:noFill/>
          </a:ln>
        </p:spPr>
        <p:style>
          <a:lnRef idx="0"/>
          <a:fillRef idx="0"/>
          <a:effectRef idx="0"/>
          <a:fontRef idx="minor"/>
        </p:style>
        <p:txBody>
          <a:bodyPr lIns="0" rIns="0" tIns="0" bIns="0" anchor="t">
            <a:spAutoFit/>
          </a:bodyPr>
          <a:p>
            <a:pPr algn="ctr">
              <a:lnSpc>
                <a:spcPts val="5125"/>
              </a:lnSpc>
              <a:buNone/>
            </a:pPr>
            <a:r>
              <a:rPr b="0" lang="en-US" sz="4270" spc="-1" strike="noStrike">
                <a:solidFill>
                  <a:srgbClr val="363636"/>
                </a:solidFill>
                <a:latin typeface="Oswald Bold Italics"/>
              </a:rPr>
              <a:t>05</a:t>
            </a:r>
            <a:endParaRPr b="0" lang="en-US" sz="4270" spc="-1" strike="noStrike">
              <a:latin typeface="Arial"/>
            </a:endParaRPr>
          </a:p>
        </p:txBody>
      </p:sp>
      <p:sp>
        <p:nvSpPr>
          <p:cNvPr id="62" name="TextBox 13"/>
          <p:cNvSpPr/>
          <p:nvPr/>
        </p:nvSpPr>
        <p:spPr>
          <a:xfrm>
            <a:off x="5250960" y="7323840"/>
            <a:ext cx="936720" cy="651240"/>
          </a:xfrm>
          <a:prstGeom prst="rect">
            <a:avLst/>
          </a:prstGeom>
          <a:noFill/>
          <a:ln w="0">
            <a:noFill/>
          </a:ln>
        </p:spPr>
        <p:style>
          <a:lnRef idx="0"/>
          <a:fillRef idx="0"/>
          <a:effectRef idx="0"/>
          <a:fontRef idx="minor"/>
        </p:style>
        <p:txBody>
          <a:bodyPr lIns="0" rIns="0" tIns="0" bIns="0" anchor="t">
            <a:spAutoFit/>
          </a:bodyPr>
          <a:p>
            <a:pPr algn="ctr">
              <a:lnSpc>
                <a:spcPts val="5125"/>
              </a:lnSpc>
              <a:buNone/>
            </a:pPr>
            <a:r>
              <a:rPr b="0" lang="en-US" sz="4270" spc="-1" strike="noStrike">
                <a:solidFill>
                  <a:srgbClr val="363636"/>
                </a:solidFill>
                <a:latin typeface="Oswald Bold Italics"/>
              </a:rPr>
              <a:t>06</a:t>
            </a:r>
            <a:endParaRPr b="0" lang="en-US" sz="4270" spc="-1" strike="noStrike">
              <a:latin typeface="Arial"/>
            </a:endParaRPr>
          </a:p>
        </p:txBody>
      </p:sp>
      <p:sp>
        <p:nvSpPr>
          <p:cNvPr id="63" name="TextBox 14"/>
          <p:cNvSpPr/>
          <p:nvPr/>
        </p:nvSpPr>
        <p:spPr>
          <a:xfrm>
            <a:off x="5250960" y="8174160"/>
            <a:ext cx="936720" cy="651240"/>
          </a:xfrm>
          <a:prstGeom prst="rect">
            <a:avLst/>
          </a:prstGeom>
          <a:noFill/>
          <a:ln w="0">
            <a:noFill/>
          </a:ln>
        </p:spPr>
        <p:style>
          <a:lnRef idx="0"/>
          <a:fillRef idx="0"/>
          <a:effectRef idx="0"/>
          <a:fontRef idx="minor"/>
        </p:style>
        <p:txBody>
          <a:bodyPr lIns="0" rIns="0" tIns="0" bIns="0" anchor="t">
            <a:spAutoFit/>
          </a:bodyPr>
          <a:p>
            <a:pPr algn="ctr">
              <a:lnSpc>
                <a:spcPts val="5125"/>
              </a:lnSpc>
              <a:buNone/>
            </a:pPr>
            <a:r>
              <a:rPr b="0" lang="en-US" sz="4270" spc="-1" strike="noStrike">
                <a:solidFill>
                  <a:srgbClr val="363636"/>
                </a:solidFill>
                <a:latin typeface="Oswald Bold Italics"/>
              </a:rPr>
              <a:t>07</a:t>
            </a:r>
            <a:endParaRPr b="0" lang="en-US" sz="4270" spc="-1" strike="noStrike">
              <a:latin typeface="Arial"/>
            </a:endParaRPr>
          </a:p>
        </p:txBody>
      </p:sp>
      <p:sp>
        <p:nvSpPr>
          <p:cNvPr id="64" name="TextBox 15"/>
          <p:cNvSpPr/>
          <p:nvPr/>
        </p:nvSpPr>
        <p:spPr>
          <a:xfrm>
            <a:off x="6607440" y="3333240"/>
            <a:ext cx="5790240" cy="442080"/>
          </a:xfrm>
          <a:prstGeom prst="rect">
            <a:avLst/>
          </a:prstGeom>
          <a:noFill/>
          <a:ln w="0">
            <a:noFill/>
          </a:ln>
        </p:spPr>
        <p:style>
          <a:lnRef idx="0"/>
          <a:fillRef idx="0"/>
          <a:effectRef idx="0"/>
          <a:fontRef idx="minor"/>
        </p:style>
        <p:txBody>
          <a:bodyPr lIns="0" rIns="0" tIns="0" bIns="0" anchor="t">
            <a:spAutoFit/>
          </a:bodyPr>
          <a:p>
            <a:pPr>
              <a:lnSpc>
                <a:spcPts val="3484"/>
              </a:lnSpc>
              <a:buNone/>
            </a:pPr>
            <a:r>
              <a:rPr b="0" lang="en-US" sz="2530" spc="245" strike="noStrike">
                <a:solidFill>
                  <a:srgbClr val="231f20"/>
                </a:solidFill>
                <a:latin typeface="DM Sans"/>
              </a:rPr>
              <a:t>JENIS KASUS</a:t>
            </a:r>
            <a:endParaRPr b="0" lang="en-US" sz="2530" spc="-1" strike="noStrike">
              <a:latin typeface="Arial"/>
            </a:endParaRPr>
          </a:p>
        </p:txBody>
      </p:sp>
      <p:sp>
        <p:nvSpPr>
          <p:cNvPr id="65" name="TextBox 16"/>
          <p:cNvSpPr/>
          <p:nvPr/>
        </p:nvSpPr>
        <p:spPr>
          <a:xfrm>
            <a:off x="6607440" y="4127400"/>
            <a:ext cx="6076440" cy="442080"/>
          </a:xfrm>
          <a:prstGeom prst="rect">
            <a:avLst/>
          </a:prstGeom>
          <a:noFill/>
          <a:ln w="0">
            <a:noFill/>
          </a:ln>
        </p:spPr>
        <p:style>
          <a:lnRef idx="0"/>
          <a:fillRef idx="0"/>
          <a:effectRef idx="0"/>
          <a:fontRef idx="minor"/>
        </p:style>
        <p:txBody>
          <a:bodyPr lIns="0" rIns="0" tIns="0" bIns="0" anchor="t">
            <a:spAutoFit/>
          </a:bodyPr>
          <a:p>
            <a:pPr>
              <a:lnSpc>
                <a:spcPts val="3484"/>
              </a:lnSpc>
              <a:buNone/>
            </a:pPr>
            <a:r>
              <a:rPr b="0" lang="en-US" sz="2530" spc="245" strike="noStrike">
                <a:solidFill>
                  <a:srgbClr val="231f20"/>
                </a:solidFill>
                <a:latin typeface="DM Sans"/>
              </a:rPr>
              <a:t>DATASET</a:t>
            </a:r>
            <a:endParaRPr b="0" lang="en-US" sz="2530" spc="-1" strike="noStrike">
              <a:latin typeface="Arial"/>
            </a:endParaRPr>
          </a:p>
        </p:txBody>
      </p:sp>
      <p:sp>
        <p:nvSpPr>
          <p:cNvPr id="66" name="TextBox 17"/>
          <p:cNvSpPr/>
          <p:nvPr/>
        </p:nvSpPr>
        <p:spPr>
          <a:xfrm>
            <a:off x="6607440" y="5047560"/>
            <a:ext cx="5790240" cy="442080"/>
          </a:xfrm>
          <a:prstGeom prst="rect">
            <a:avLst/>
          </a:prstGeom>
          <a:noFill/>
          <a:ln w="0">
            <a:noFill/>
          </a:ln>
        </p:spPr>
        <p:style>
          <a:lnRef idx="0"/>
          <a:fillRef idx="0"/>
          <a:effectRef idx="0"/>
          <a:fontRef idx="minor"/>
        </p:style>
        <p:txBody>
          <a:bodyPr lIns="0" rIns="0" tIns="0" bIns="0" anchor="t">
            <a:spAutoFit/>
          </a:bodyPr>
          <a:p>
            <a:pPr>
              <a:lnSpc>
                <a:spcPts val="3484"/>
              </a:lnSpc>
              <a:buNone/>
              <a:tabLst>
                <a:tab algn="l" pos="0"/>
              </a:tabLst>
            </a:pPr>
            <a:r>
              <a:rPr b="0" lang="en-US" sz="2530" spc="245" strike="noStrike">
                <a:solidFill>
                  <a:srgbClr val="231f20"/>
                </a:solidFill>
                <a:latin typeface="DM Sans"/>
              </a:rPr>
              <a:t>FITUR DAN LABEL</a:t>
            </a:r>
            <a:endParaRPr b="0" lang="en-US" sz="2530" spc="-1" strike="noStrike">
              <a:latin typeface="Arial"/>
            </a:endParaRPr>
          </a:p>
        </p:txBody>
      </p:sp>
      <p:sp>
        <p:nvSpPr>
          <p:cNvPr id="67" name="TextBox 18"/>
          <p:cNvSpPr/>
          <p:nvPr/>
        </p:nvSpPr>
        <p:spPr>
          <a:xfrm>
            <a:off x="6607440" y="5841720"/>
            <a:ext cx="6076440" cy="442080"/>
          </a:xfrm>
          <a:prstGeom prst="rect">
            <a:avLst/>
          </a:prstGeom>
          <a:noFill/>
          <a:ln w="0">
            <a:noFill/>
          </a:ln>
        </p:spPr>
        <p:style>
          <a:lnRef idx="0"/>
          <a:fillRef idx="0"/>
          <a:effectRef idx="0"/>
          <a:fontRef idx="minor"/>
        </p:style>
        <p:txBody>
          <a:bodyPr lIns="0" rIns="0" tIns="0" bIns="0" anchor="t">
            <a:spAutoFit/>
          </a:bodyPr>
          <a:p>
            <a:pPr>
              <a:lnSpc>
                <a:spcPts val="3484"/>
              </a:lnSpc>
              <a:buNone/>
              <a:tabLst>
                <a:tab algn="l" pos="0"/>
              </a:tabLst>
            </a:pPr>
            <a:r>
              <a:rPr b="0" lang="en-US" sz="2530" spc="245" strike="noStrike">
                <a:solidFill>
                  <a:srgbClr val="231f20"/>
                </a:solidFill>
                <a:latin typeface="DM Sans"/>
              </a:rPr>
              <a:t>JARINGAN SARAF TIRUAN (ANN)</a:t>
            </a:r>
            <a:endParaRPr b="0" lang="en-US" sz="2530" spc="-1" strike="noStrike">
              <a:latin typeface="Arial"/>
            </a:endParaRPr>
          </a:p>
        </p:txBody>
      </p:sp>
      <p:sp>
        <p:nvSpPr>
          <p:cNvPr id="68" name="TextBox 19"/>
          <p:cNvSpPr/>
          <p:nvPr/>
        </p:nvSpPr>
        <p:spPr>
          <a:xfrm>
            <a:off x="6607440" y="6642360"/>
            <a:ext cx="6076440" cy="442080"/>
          </a:xfrm>
          <a:prstGeom prst="rect">
            <a:avLst/>
          </a:prstGeom>
          <a:noFill/>
          <a:ln w="0">
            <a:noFill/>
          </a:ln>
        </p:spPr>
        <p:style>
          <a:lnRef idx="0"/>
          <a:fillRef idx="0"/>
          <a:effectRef idx="0"/>
          <a:fontRef idx="minor"/>
        </p:style>
        <p:txBody>
          <a:bodyPr lIns="0" rIns="0" tIns="0" bIns="0" anchor="t">
            <a:spAutoFit/>
          </a:bodyPr>
          <a:p>
            <a:pPr>
              <a:lnSpc>
                <a:spcPts val="3484"/>
              </a:lnSpc>
              <a:buNone/>
              <a:tabLst>
                <a:tab algn="l" pos="0"/>
              </a:tabLst>
            </a:pPr>
            <a:r>
              <a:rPr b="0" lang="en-US" sz="2530" spc="245" strike="noStrike">
                <a:solidFill>
                  <a:srgbClr val="231f20"/>
                </a:solidFill>
                <a:latin typeface="DM Sans"/>
              </a:rPr>
              <a:t>OPTIMISASI</a:t>
            </a:r>
            <a:endParaRPr b="0" lang="en-US" sz="2530" spc="-1" strike="noStrike">
              <a:latin typeface="Arial"/>
            </a:endParaRPr>
          </a:p>
        </p:txBody>
      </p:sp>
      <p:sp>
        <p:nvSpPr>
          <p:cNvPr id="69" name="TextBox 20"/>
          <p:cNvSpPr/>
          <p:nvPr/>
        </p:nvSpPr>
        <p:spPr>
          <a:xfrm>
            <a:off x="6607440" y="7434720"/>
            <a:ext cx="5790240" cy="442080"/>
          </a:xfrm>
          <a:prstGeom prst="rect">
            <a:avLst/>
          </a:prstGeom>
          <a:noFill/>
          <a:ln w="0">
            <a:noFill/>
          </a:ln>
        </p:spPr>
        <p:style>
          <a:lnRef idx="0"/>
          <a:fillRef idx="0"/>
          <a:effectRef idx="0"/>
          <a:fontRef idx="minor"/>
        </p:style>
        <p:txBody>
          <a:bodyPr lIns="0" rIns="0" tIns="0" bIns="0" anchor="t">
            <a:spAutoFit/>
          </a:bodyPr>
          <a:p>
            <a:pPr>
              <a:lnSpc>
                <a:spcPts val="3484"/>
              </a:lnSpc>
              <a:buNone/>
              <a:tabLst>
                <a:tab algn="l" pos="0"/>
              </a:tabLst>
            </a:pPr>
            <a:r>
              <a:rPr b="0" lang="en-US" sz="2530" spc="245" strike="noStrike">
                <a:solidFill>
                  <a:srgbClr val="231f20"/>
                </a:solidFill>
                <a:latin typeface="DM Sans"/>
              </a:rPr>
              <a:t>FUNGSI AKTIVASI</a:t>
            </a:r>
            <a:endParaRPr b="0" lang="en-US" sz="2530" spc="-1" strike="noStrike">
              <a:latin typeface="Arial"/>
            </a:endParaRPr>
          </a:p>
        </p:txBody>
      </p:sp>
      <p:sp>
        <p:nvSpPr>
          <p:cNvPr id="70" name="TextBox 21"/>
          <p:cNvSpPr/>
          <p:nvPr/>
        </p:nvSpPr>
        <p:spPr>
          <a:xfrm>
            <a:off x="6607440" y="8279280"/>
            <a:ext cx="6076440" cy="442080"/>
          </a:xfrm>
          <a:prstGeom prst="rect">
            <a:avLst/>
          </a:prstGeom>
          <a:noFill/>
          <a:ln w="0">
            <a:noFill/>
          </a:ln>
        </p:spPr>
        <p:style>
          <a:lnRef idx="0"/>
          <a:fillRef idx="0"/>
          <a:effectRef idx="0"/>
          <a:fontRef idx="minor"/>
        </p:style>
        <p:txBody>
          <a:bodyPr lIns="0" rIns="0" tIns="0" bIns="0" anchor="t">
            <a:spAutoFit/>
          </a:bodyPr>
          <a:p>
            <a:pPr>
              <a:lnSpc>
                <a:spcPts val="3484"/>
              </a:lnSpc>
              <a:buNone/>
              <a:tabLst>
                <a:tab algn="l" pos="0"/>
              </a:tabLst>
            </a:pPr>
            <a:r>
              <a:rPr b="0" lang="en-US" sz="2530" spc="245" strike="noStrike">
                <a:solidFill>
                  <a:srgbClr val="231f20"/>
                </a:solidFill>
                <a:latin typeface="DM Sans"/>
              </a:rPr>
              <a:t>STATISTIK</a:t>
            </a:r>
            <a:endParaRPr b="0" lang="en-US" sz="253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grpSp>
        <p:nvGrpSpPr>
          <p:cNvPr id="72" name="Group 3"/>
          <p:cNvGrpSpPr/>
          <p:nvPr/>
        </p:nvGrpSpPr>
        <p:grpSpPr>
          <a:xfrm>
            <a:off x="13663080" y="265320"/>
            <a:ext cx="4296240" cy="9642240"/>
            <a:chOff x="13663080" y="265320"/>
            <a:chExt cx="4296240" cy="9642240"/>
          </a:xfrm>
        </p:grpSpPr>
        <p:sp>
          <p:nvSpPr>
            <p:cNvPr id="73" name="Freeform 4"/>
            <p:cNvSpPr/>
            <p:nvPr/>
          </p:nvSpPr>
          <p:spPr>
            <a:xfrm>
              <a:off x="13663080" y="337320"/>
              <a:ext cx="4296240" cy="9569880"/>
            </a:xfrm>
            <a:custGeom>
              <a:avLst/>
              <a:gdLst/>
              <a:ahLst/>
              <a:rect l="l" t="t" r="r" b="b"/>
              <a:pathLst>
                <a:path w="1131601" h="2520559">
                  <a:moveTo>
                    <a:pt x="0" y="0"/>
                  </a:moveTo>
                  <a:lnTo>
                    <a:pt x="1131601" y="0"/>
                  </a:lnTo>
                  <a:lnTo>
                    <a:pt x="1131601" y="2520559"/>
                  </a:lnTo>
                  <a:lnTo>
                    <a:pt x="0" y="2520559"/>
                  </a:lnTo>
                  <a:close/>
                </a:path>
              </a:pathLst>
            </a:custGeom>
            <a:solidFill>
              <a:srgbClr val="cccccc"/>
            </a:solidFill>
            <a:ln w="0">
              <a:noFill/>
            </a:ln>
          </p:spPr>
          <p:style>
            <a:lnRef idx="0"/>
            <a:fillRef idx="0"/>
            <a:effectRef idx="0"/>
            <a:fontRef idx="minor"/>
          </p:style>
        </p:sp>
        <p:sp>
          <p:nvSpPr>
            <p:cNvPr id="74" name="TextBox 5"/>
            <p:cNvSpPr/>
            <p:nvPr/>
          </p:nvSpPr>
          <p:spPr>
            <a:xfrm>
              <a:off x="13663080" y="265320"/>
              <a:ext cx="4296240" cy="9642240"/>
            </a:xfrm>
            <a:prstGeom prst="rect">
              <a:avLst/>
            </a:prstGeom>
            <a:noFill/>
            <a:ln w="0">
              <a:noFill/>
            </a:ln>
          </p:spPr>
          <p:style>
            <a:lnRef idx="0"/>
            <a:fillRef idx="0"/>
            <a:effectRef idx="0"/>
            <a:fontRef idx="minor"/>
          </p:style>
        </p:sp>
      </p:grpSp>
      <p:sp>
        <p:nvSpPr>
          <p:cNvPr id="75" name="Freeform 6"/>
          <p:cNvSpPr/>
          <p:nvPr/>
        </p:nvSpPr>
        <p:spPr>
          <a:xfrm>
            <a:off x="2142360" y="4829040"/>
            <a:ext cx="9752760" cy="1032480"/>
          </a:xfrm>
          <a:custGeom>
            <a:avLst/>
            <a:gdLst/>
            <a:ahLst/>
            <a:rect l="l" t="t" r="r" b="b"/>
            <a:pathLst>
              <a:path w="9752965" h="1032847">
                <a:moveTo>
                  <a:pt x="0" y="0"/>
                </a:moveTo>
                <a:lnTo>
                  <a:pt x="9752965" y="0"/>
                </a:lnTo>
                <a:lnTo>
                  <a:pt x="9752965" y="1032847"/>
                </a:lnTo>
                <a:lnTo>
                  <a:pt x="0" y="1032847"/>
                </a:lnTo>
                <a:lnTo>
                  <a:pt x="0" y="0"/>
                </a:lnTo>
                <a:close/>
              </a:path>
            </a:pathLst>
          </a:custGeom>
          <a:blipFill rotWithShape="0">
            <a:blip r:embed="rId2"/>
            <a:srcRect/>
            <a:stretch/>
          </a:blipFill>
          <a:ln w="0">
            <a:noFill/>
          </a:ln>
        </p:spPr>
        <p:style>
          <a:lnRef idx="0"/>
          <a:fillRef idx="0"/>
          <a:effectRef idx="0"/>
          <a:fontRef idx="minor"/>
        </p:style>
      </p:sp>
      <p:sp>
        <p:nvSpPr>
          <p:cNvPr id="76" name="Freeform 7"/>
          <p:cNvSpPr/>
          <p:nvPr/>
        </p:nvSpPr>
        <p:spPr>
          <a:xfrm>
            <a:off x="10758960" y="1049760"/>
            <a:ext cx="6175800" cy="8208360"/>
          </a:xfrm>
          <a:custGeom>
            <a:avLst/>
            <a:gdLst/>
            <a:ahLst/>
            <a:rect l="l" t="t" r="r" b="b"/>
            <a:pathLst>
              <a:path w="6176060" h="8208697">
                <a:moveTo>
                  <a:pt x="0" y="0"/>
                </a:moveTo>
                <a:lnTo>
                  <a:pt x="6176060" y="0"/>
                </a:lnTo>
                <a:lnTo>
                  <a:pt x="6176060" y="8208697"/>
                </a:lnTo>
                <a:lnTo>
                  <a:pt x="0" y="8208697"/>
                </a:lnTo>
                <a:lnTo>
                  <a:pt x="0" y="0"/>
                </a:lnTo>
                <a:close/>
              </a:path>
            </a:pathLst>
          </a:custGeom>
          <a:blipFill rotWithShape="0">
            <a:blip r:embed="rId3"/>
            <a:srcRect/>
            <a:stretch/>
          </a:blipFill>
          <a:ln w="0">
            <a:noFill/>
          </a:ln>
        </p:spPr>
        <p:style>
          <a:lnRef idx="0"/>
          <a:fillRef idx="0"/>
          <a:effectRef idx="0"/>
          <a:fontRef idx="minor"/>
        </p:style>
      </p:sp>
      <p:grpSp>
        <p:nvGrpSpPr>
          <p:cNvPr id="77" name="Group 8"/>
          <p:cNvGrpSpPr/>
          <p:nvPr/>
        </p:nvGrpSpPr>
        <p:grpSpPr>
          <a:xfrm>
            <a:off x="2142360" y="3346560"/>
            <a:ext cx="9609840" cy="1998360"/>
            <a:chOff x="2142360" y="3346560"/>
            <a:chExt cx="9609840" cy="1998360"/>
          </a:xfrm>
        </p:grpSpPr>
        <p:sp>
          <p:nvSpPr>
            <p:cNvPr id="78" name="Freeform 9"/>
            <p:cNvSpPr/>
            <p:nvPr/>
          </p:nvSpPr>
          <p:spPr>
            <a:xfrm>
              <a:off x="2142360" y="3396240"/>
              <a:ext cx="9609840" cy="1948680"/>
            </a:xfrm>
            <a:custGeom>
              <a:avLst/>
              <a:gdLst/>
              <a:ahLst/>
              <a:rect l="l" t="t" r="r" b="b"/>
              <a:pathLst>
                <a:path w="3682024" h="746746">
                  <a:moveTo>
                    <a:pt x="0" y="0"/>
                  </a:moveTo>
                  <a:lnTo>
                    <a:pt x="3682024" y="0"/>
                  </a:lnTo>
                  <a:lnTo>
                    <a:pt x="3682024" y="746746"/>
                  </a:lnTo>
                  <a:lnTo>
                    <a:pt x="0" y="746746"/>
                  </a:lnTo>
                  <a:close/>
                </a:path>
              </a:pathLst>
            </a:custGeom>
            <a:solidFill>
              <a:srgbClr val="efefef"/>
            </a:solidFill>
            <a:ln w="0">
              <a:noFill/>
            </a:ln>
          </p:spPr>
          <p:style>
            <a:lnRef idx="0"/>
            <a:fillRef idx="0"/>
            <a:effectRef idx="0"/>
            <a:fontRef idx="minor"/>
          </p:style>
        </p:sp>
        <p:sp>
          <p:nvSpPr>
            <p:cNvPr id="79" name="TextBox 10"/>
            <p:cNvSpPr/>
            <p:nvPr/>
          </p:nvSpPr>
          <p:spPr>
            <a:xfrm>
              <a:off x="2142360" y="3346560"/>
              <a:ext cx="9609840" cy="1998360"/>
            </a:xfrm>
            <a:prstGeom prst="rect">
              <a:avLst/>
            </a:prstGeom>
            <a:noFill/>
            <a:ln w="0">
              <a:noFill/>
            </a:ln>
          </p:spPr>
          <p:style>
            <a:lnRef idx="0"/>
            <a:fillRef idx="0"/>
            <a:effectRef idx="0"/>
            <a:fontRef idx="minor"/>
          </p:style>
        </p:sp>
      </p:grpSp>
      <p:sp>
        <p:nvSpPr>
          <p:cNvPr id="80" name="Freeform 11"/>
          <p:cNvSpPr/>
          <p:nvPr/>
        </p:nvSpPr>
        <p:spPr>
          <a:xfrm>
            <a:off x="2474280" y="3673440"/>
            <a:ext cx="1156320" cy="1173240"/>
          </a:xfrm>
          <a:custGeom>
            <a:avLst/>
            <a:gdLst/>
            <a:ahLst/>
            <a:rect l="l" t="t" r="r" b="b"/>
            <a:pathLst>
              <a:path w="1156649" h="1173721">
                <a:moveTo>
                  <a:pt x="0" y="0"/>
                </a:moveTo>
                <a:lnTo>
                  <a:pt x="1156649" y="0"/>
                </a:lnTo>
                <a:lnTo>
                  <a:pt x="1156649" y="1173721"/>
                </a:lnTo>
                <a:lnTo>
                  <a:pt x="0" y="1173721"/>
                </a:lnTo>
                <a:lnTo>
                  <a:pt x="0" y="0"/>
                </a:lnTo>
                <a:close/>
              </a:path>
            </a:pathLst>
          </a:custGeom>
          <a:blipFill rotWithShape="0">
            <a:blip r:embed="rId4"/>
            <a:srcRect/>
            <a:stretch/>
          </a:blipFill>
          <a:ln w="0">
            <a:noFill/>
          </a:ln>
        </p:spPr>
        <p:style>
          <a:lnRef idx="0"/>
          <a:fillRef idx="0"/>
          <a:effectRef idx="0"/>
          <a:fontRef idx="minor"/>
        </p:style>
      </p:sp>
      <p:sp>
        <p:nvSpPr>
          <p:cNvPr id="81" name="Freeform 12"/>
          <p:cNvSpPr/>
          <p:nvPr/>
        </p:nvSpPr>
        <p:spPr>
          <a:xfrm>
            <a:off x="2142360" y="7210080"/>
            <a:ext cx="9752760" cy="1032480"/>
          </a:xfrm>
          <a:custGeom>
            <a:avLst/>
            <a:gdLst/>
            <a:ahLst/>
            <a:rect l="l" t="t" r="r" b="b"/>
            <a:pathLst>
              <a:path w="9752965" h="1032847">
                <a:moveTo>
                  <a:pt x="0" y="0"/>
                </a:moveTo>
                <a:lnTo>
                  <a:pt x="9752965" y="0"/>
                </a:lnTo>
                <a:lnTo>
                  <a:pt x="9752965" y="1032847"/>
                </a:lnTo>
                <a:lnTo>
                  <a:pt x="0" y="1032847"/>
                </a:lnTo>
                <a:lnTo>
                  <a:pt x="0" y="0"/>
                </a:lnTo>
                <a:close/>
              </a:path>
            </a:pathLst>
          </a:custGeom>
          <a:blipFill rotWithShape="0">
            <a:blip r:embed="rId5"/>
            <a:srcRect/>
            <a:stretch/>
          </a:blipFill>
          <a:ln w="0">
            <a:noFill/>
          </a:ln>
        </p:spPr>
        <p:style>
          <a:lnRef idx="0"/>
          <a:fillRef idx="0"/>
          <a:effectRef idx="0"/>
          <a:fontRef idx="minor"/>
        </p:style>
      </p:sp>
      <p:grpSp>
        <p:nvGrpSpPr>
          <p:cNvPr id="82" name="Group 13"/>
          <p:cNvGrpSpPr/>
          <p:nvPr/>
        </p:nvGrpSpPr>
        <p:grpSpPr>
          <a:xfrm>
            <a:off x="2142360" y="5727600"/>
            <a:ext cx="9609840" cy="1998360"/>
            <a:chOff x="2142360" y="5727600"/>
            <a:chExt cx="9609840" cy="1998360"/>
          </a:xfrm>
        </p:grpSpPr>
        <p:sp>
          <p:nvSpPr>
            <p:cNvPr id="83" name="Freeform 14"/>
            <p:cNvSpPr/>
            <p:nvPr/>
          </p:nvSpPr>
          <p:spPr>
            <a:xfrm>
              <a:off x="2142360" y="5777280"/>
              <a:ext cx="9609840" cy="1948680"/>
            </a:xfrm>
            <a:custGeom>
              <a:avLst/>
              <a:gdLst/>
              <a:ahLst/>
              <a:rect l="l" t="t" r="r" b="b"/>
              <a:pathLst>
                <a:path w="3682024" h="746746">
                  <a:moveTo>
                    <a:pt x="0" y="0"/>
                  </a:moveTo>
                  <a:lnTo>
                    <a:pt x="3682024" y="0"/>
                  </a:lnTo>
                  <a:lnTo>
                    <a:pt x="3682024" y="746746"/>
                  </a:lnTo>
                  <a:lnTo>
                    <a:pt x="0" y="746746"/>
                  </a:lnTo>
                  <a:close/>
                </a:path>
              </a:pathLst>
            </a:custGeom>
            <a:solidFill>
              <a:srgbClr val="efefef"/>
            </a:solidFill>
            <a:ln w="0">
              <a:noFill/>
            </a:ln>
          </p:spPr>
          <p:style>
            <a:lnRef idx="0"/>
            <a:fillRef idx="0"/>
            <a:effectRef idx="0"/>
            <a:fontRef idx="minor"/>
          </p:style>
        </p:sp>
        <p:sp>
          <p:nvSpPr>
            <p:cNvPr id="84" name="TextBox 15"/>
            <p:cNvSpPr/>
            <p:nvPr/>
          </p:nvSpPr>
          <p:spPr>
            <a:xfrm>
              <a:off x="2142360" y="5727600"/>
              <a:ext cx="9609840" cy="1998360"/>
            </a:xfrm>
            <a:prstGeom prst="rect">
              <a:avLst/>
            </a:prstGeom>
            <a:noFill/>
            <a:ln w="0">
              <a:noFill/>
            </a:ln>
          </p:spPr>
          <p:style>
            <a:lnRef idx="0"/>
            <a:fillRef idx="0"/>
            <a:effectRef idx="0"/>
            <a:fontRef idx="minor"/>
          </p:style>
        </p:sp>
      </p:grpSp>
      <p:sp>
        <p:nvSpPr>
          <p:cNvPr id="85" name="Freeform 16"/>
          <p:cNvSpPr/>
          <p:nvPr/>
        </p:nvSpPr>
        <p:spPr>
          <a:xfrm>
            <a:off x="2371680" y="6162480"/>
            <a:ext cx="1159200" cy="1178280"/>
          </a:xfrm>
          <a:custGeom>
            <a:avLst/>
            <a:gdLst/>
            <a:ahLst/>
            <a:rect l="l" t="t" r="r" b="b"/>
            <a:pathLst>
              <a:path w="1159455" h="1178744">
                <a:moveTo>
                  <a:pt x="0" y="0"/>
                </a:moveTo>
                <a:lnTo>
                  <a:pt x="1159455" y="0"/>
                </a:lnTo>
                <a:lnTo>
                  <a:pt x="1159455" y="1178744"/>
                </a:lnTo>
                <a:lnTo>
                  <a:pt x="0" y="1178744"/>
                </a:lnTo>
                <a:lnTo>
                  <a:pt x="0" y="0"/>
                </a:lnTo>
                <a:close/>
              </a:path>
            </a:pathLst>
          </a:custGeom>
          <a:blipFill rotWithShape="0">
            <a:blip r:embed="rId6"/>
            <a:srcRect/>
            <a:stretch/>
          </a:blipFill>
          <a:ln w="0">
            <a:noFill/>
          </a:ln>
        </p:spPr>
        <p:style>
          <a:lnRef idx="0"/>
          <a:fillRef idx="0"/>
          <a:effectRef idx="0"/>
          <a:fontRef idx="minor"/>
        </p:style>
      </p:sp>
      <p:sp>
        <p:nvSpPr>
          <p:cNvPr id="86" name="TextBox 17"/>
          <p:cNvSpPr/>
          <p:nvPr/>
        </p:nvSpPr>
        <p:spPr>
          <a:xfrm>
            <a:off x="2142360" y="888480"/>
            <a:ext cx="8010720" cy="3498120"/>
          </a:xfrm>
          <a:prstGeom prst="rect">
            <a:avLst/>
          </a:prstGeom>
          <a:noFill/>
          <a:ln w="0">
            <a:noFill/>
          </a:ln>
        </p:spPr>
        <p:style>
          <a:lnRef idx="0"/>
          <a:fillRef idx="0"/>
          <a:effectRef idx="0"/>
          <a:fontRef idx="minor"/>
        </p:style>
        <p:txBody>
          <a:bodyPr lIns="0" rIns="0" tIns="0" bIns="0" anchor="t">
            <a:spAutoFit/>
          </a:bodyPr>
          <a:p>
            <a:pPr>
              <a:lnSpc>
                <a:spcPts val="13774"/>
              </a:lnSpc>
              <a:buNone/>
            </a:pPr>
            <a:r>
              <a:rPr b="0" lang="en-US" sz="9980" spc="976" strike="noStrike">
                <a:solidFill>
                  <a:srgbClr val="231f20"/>
                </a:solidFill>
                <a:latin typeface="Oswald Bold"/>
              </a:rPr>
              <a:t>JENIS KASUS</a:t>
            </a:r>
            <a:endParaRPr b="0" lang="en-US" sz="9980" spc="-1" strike="noStrike">
              <a:latin typeface="Arial"/>
            </a:endParaRPr>
          </a:p>
        </p:txBody>
      </p:sp>
      <p:sp>
        <p:nvSpPr>
          <p:cNvPr id="87" name="TextBox 18"/>
          <p:cNvSpPr/>
          <p:nvPr/>
        </p:nvSpPr>
        <p:spPr>
          <a:xfrm>
            <a:off x="3908880" y="3624840"/>
            <a:ext cx="7131960" cy="1161720"/>
          </a:xfrm>
          <a:prstGeom prst="rect">
            <a:avLst/>
          </a:prstGeom>
          <a:noFill/>
          <a:ln w="0">
            <a:noFill/>
          </a:ln>
        </p:spPr>
        <p:style>
          <a:lnRef idx="0"/>
          <a:fillRef idx="0"/>
          <a:effectRef idx="0"/>
          <a:fontRef idx="minor"/>
        </p:style>
        <p:txBody>
          <a:bodyPr lIns="0" rIns="0" tIns="0" bIns="0" anchor="t">
            <a:spAutoFit/>
          </a:bodyPr>
          <a:p>
            <a:pPr>
              <a:lnSpc>
                <a:spcPts val="3050"/>
              </a:lnSpc>
              <a:buNone/>
              <a:tabLst>
                <a:tab algn="l" pos="0"/>
              </a:tabLst>
            </a:pPr>
            <a:r>
              <a:rPr b="0" lang="en-US" sz="2210" spc="214" strike="noStrike">
                <a:solidFill>
                  <a:srgbClr val="231f20"/>
                </a:solidFill>
                <a:latin typeface="DM Sans"/>
              </a:rPr>
              <a:t>Dataset ini memberikan data mengenai review hasil wine dengan memberikan poin secara subjektif</a:t>
            </a:r>
            <a:endParaRPr b="0" lang="en-US" sz="2210" spc="-1" strike="noStrike">
              <a:latin typeface="Arial"/>
            </a:endParaRPr>
          </a:p>
        </p:txBody>
      </p:sp>
      <p:sp>
        <p:nvSpPr>
          <p:cNvPr id="88" name="TextBox 19"/>
          <p:cNvSpPr/>
          <p:nvPr/>
        </p:nvSpPr>
        <p:spPr>
          <a:xfrm>
            <a:off x="3908880" y="6005880"/>
            <a:ext cx="7131960" cy="1161720"/>
          </a:xfrm>
          <a:prstGeom prst="rect">
            <a:avLst/>
          </a:prstGeom>
          <a:noFill/>
          <a:ln w="0">
            <a:noFill/>
          </a:ln>
        </p:spPr>
        <p:style>
          <a:lnRef idx="0"/>
          <a:fillRef idx="0"/>
          <a:effectRef idx="0"/>
          <a:fontRef idx="minor"/>
        </p:style>
        <p:txBody>
          <a:bodyPr lIns="0" rIns="0" tIns="0" bIns="0" anchor="t">
            <a:spAutoFit/>
          </a:bodyPr>
          <a:p>
            <a:pPr>
              <a:lnSpc>
                <a:spcPts val="3050"/>
              </a:lnSpc>
              <a:buNone/>
              <a:tabLst>
                <a:tab algn="l" pos="0"/>
              </a:tabLst>
            </a:pPr>
            <a:r>
              <a:rPr b="0" lang="en-US" sz="2210" spc="214" strike="noStrike">
                <a:solidFill>
                  <a:srgbClr val="231f20"/>
                </a:solidFill>
                <a:latin typeface="DM Sans"/>
              </a:rPr>
              <a:t>Orang-orang memberikan review berupa deskripsi dan poin skala 100 terhadap wine yang mereka minum</a:t>
            </a:r>
            <a:endParaRPr b="0" lang="en-US" sz="2210" spc="-1" strike="noStrike">
              <a:latin typeface="Arial"/>
            </a:endParaRPr>
          </a:p>
        </p:txBody>
      </p:sp>
      <p:sp>
        <p:nvSpPr>
          <p:cNvPr id="89" name="Freeform 20"/>
          <p:cNvSpPr/>
          <p:nvPr/>
        </p:nvSpPr>
        <p:spPr>
          <a:xfrm>
            <a:off x="-2779560" y="7341480"/>
            <a:ext cx="7616160" cy="7815240"/>
          </a:xfrm>
          <a:custGeom>
            <a:avLst/>
            <a:gdLst/>
            <a:ahLst/>
            <a:rect l="l" t="t" r="r" b="b"/>
            <a:pathLst>
              <a:path w="7616557" h="7815497">
                <a:moveTo>
                  <a:pt x="0" y="0"/>
                </a:moveTo>
                <a:lnTo>
                  <a:pt x="7616556" y="0"/>
                </a:lnTo>
                <a:lnTo>
                  <a:pt x="7616556" y="7815497"/>
                </a:lnTo>
                <a:lnTo>
                  <a:pt x="0" y="7815497"/>
                </a:lnTo>
                <a:lnTo>
                  <a:pt x="0" y="0"/>
                </a:lnTo>
                <a:close/>
              </a:path>
            </a:pathLst>
          </a:custGeom>
          <a:blipFill rotWithShape="0">
            <a:blip r:embed="rId7"/>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1a"/>
        </a:solidFill>
      </p:bgPr>
    </p:bg>
    <p:spTree>
      <p:nvGrpSpPr>
        <p:cNvPr id="1" name=""/>
        <p:cNvGrpSpPr/>
        <p:nvPr/>
      </p:nvGrpSpPr>
      <p:grpSpPr>
        <a:xfrm>
          <a:off x="0" y="0"/>
          <a:ext cx="0" cy="0"/>
          <a:chOff x="0" y="0"/>
          <a:chExt cx="0" cy="0"/>
        </a:xfrm>
      </p:grpSpPr>
      <p:sp>
        <p:nvSpPr>
          <p:cNvPr id="90" name="Freeform 2"/>
          <p:cNvSpPr/>
          <p:nvPr/>
        </p:nvSpPr>
        <p:spPr>
          <a:xfrm>
            <a:off x="-8169480" y="-10264680"/>
            <a:ext cx="15841440" cy="16255440"/>
          </a:xfrm>
          <a:custGeom>
            <a:avLst/>
            <a:gdLst/>
            <a:ahLst/>
            <a:rect l="l" t="t" r="r" b="b"/>
            <a:pathLst>
              <a:path w="15841853" h="16255633">
                <a:moveTo>
                  <a:pt x="0" y="0"/>
                </a:moveTo>
                <a:lnTo>
                  <a:pt x="15841853" y="0"/>
                </a:lnTo>
                <a:lnTo>
                  <a:pt x="15841853" y="16255632"/>
                </a:lnTo>
                <a:lnTo>
                  <a:pt x="0" y="16255632"/>
                </a:lnTo>
                <a:lnTo>
                  <a:pt x="0" y="0"/>
                </a:lnTo>
                <a:close/>
              </a:path>
            </a:pathLst>
          </a:custGeom>
          <a:blipFill rotWithShape="0">
            <a:blip r:embed="rId1"/>
            <a:srcRect/>
            <a:stretch/>
          </a:blipFill>
          <a:ln w="0">
            <a:noFill/>
          </a:ln>
        </p:spPr>
        <p:style>
          <a:lnRef idx="0"/>
          <a:fillRef idx="0"/>
          <a:effectRef idx="0"/>
          <a:fontRef idx="minor"/>
        </p:style>
      </p:sp>
      <p:sp>
        <p:nvSpPr>
          <p:cNvPr id="91" name="TextBox 3"/>
          <p:cNvSpPr/>
          <p:nvPr/>
        </p:nvSpPr>
        <p:spPr>
          <a:xfrm>
            <a:off x="2720160" y="3030840"/>
            <a:ext cx="12057120" cy="1771200"/>
          </a:xfrm>
          <a:prstGeom prst="rect">
            <a:avLst/>
          </a:prstGeom>
          <a:noFill/>
          <a:ln w="0">
            <a:noFill/>
          </a:ln>
        </p:spPr>
        <p:style>
          <a:lnRef idx="0"/>
          <a:fillRef idx="0"/>
          <a:effectRef idx="0"/>
          <a:fontRef idx="minor"/>
        </p:style>
        <p:txBody>
          <a:bodyPr lIns="0" rIns="0" tIns="0" bIns="0" anchor="t">
            <a:spAutoFit/>
          </a:bodyPr>
          <a:p>
            <a:pPr>
              <a:lnSpc>
                <a:spcPts val="13949"/>
              </a:lnSpc>
              <a:buNone/>
            </a:pPr>
            <a:r>
              <a:rPr b="0" lang="en-US" sz="10110" spc="987" strike="noStrike">
                <a:solidFill>
                  <a:srgbClr val="ffffff"/>
                </a:solidFill>
                <a:latin typeface="Oswald Bold"/>
              </a:rPr>
              <a:t>DATASET</a:t>
            </a:r>
            <a:endParaRPr b="0" lang="en-US" sz="10110" spc="-1" strike="noStrike">
              <a:latin typeface="Arial"/>
            </a:endParaRPr>
          </a:p>
        </p:txBody>
      </p:sp>
      <p:sp>
        <p:nvSpPr>
          <p:cNvPr id="92" name="Freeform 4"/>
          <p:cNvSpPr/>
          <p:nvPr/>
        </p:nvSpPr>
        <p:spPr>
          <a:xfrm>
            <a:off x="13447440" y="-3843360"/>
            <a:ext cx="15841440" cy="16255440"/>
          </a:xfrm>
          <a:custGeom>
            <a:avLst/>
            <a:gdLst/>
            <a:ahLst/>
            <a:rect l="l" t="t" r="r" b="b"/>
            <a:pathLst>
              <a:path w="15841853" h="16255633">
                <a:moveTo>
                  <a:pt x="0" y="0"/>
                </a:moveTo>
                <a:lnTo>
                  <a:pt x="15841853" y="0"/>
                </a:lnTo>
                <a:lnTo>
                  <a:pt x="15841853" y="16255632"/>
                </a:lnTo>
                <a:lnTo>
                  <a:pt x="0" y="16255632"/>
                </a:lnTo>
                <a:lnTo>
                  <a:pt x="0" y="0"/>
                </a:lnTo>
                <a:close/>
              </a:path>
            </a:pathLst>
          </a:custGeom>
          <a:blipFill rotWithShape="0">
            <a:blip r:embed="rId2"/>
            <a:srcRect/>
            <a:stretch/>
          </a:blipFill>
          <a:ln w="0">
            <a:noFill/>
          </a:ln>
        </p:spPr>
        <p:style>
          <a:lnRef idx="0"/>
          <a:fillRef idx="0"/>
          <a:effectRef idx="0"/>
          <a:fontRef idx="minor"/>
        </p:style>
      </p:sp>
      <p:sp>
        <p:nvSpPr>
          <p:cNvPr id="93" name="TextBox 5"/>
          <p:cNvSpPr/>
          <p:nvPr/>
        </p:nvSpPr>
        <p:spPr>
          <a:xfrm>
            <a:off x="2720160" y="4905720"/>
            <a:ext cx="10950840" cy="1523520"/>
          </a:xfrm>
          <a:prstGeom prst="rect">
            <a:avLst/>
          </a:prstGeom>
          <a:noFill/>
          <a:ln w="0">
            <a:noFill/>
          </a:ln>
        </p:spPr>
        <p:style>
          <a:lnRef idx="0"/>
          <a:fillRef idx="0"/>
          <a:effectRef idx="0"/>
          <a:fontRef idx="minor"/>
        </p:style>
        <p:txBody>
          <a:bodyPr lIns="0" rIns="0" tIns="0" bIns="0" anchor="t">
            <a:spAutoFit/>
          </a:bodyPr>
          <a:p>
            <a:pPr>
              <a:lnSpc>
                <a:spcPts val="4000"/>
              </a:lnSpc>
              <a:buNone/>
            </a:pPr>
            <a:r>
              <a:rPr b="0" lang="en-US" sz="2900" spc="282" strike="noStrike">
                <a:solidFill>
                  <a:srgbClr val="f5fff5"/>
                </a:solidFill>
                <a:latin typeface="DM Sans"/>
              </a:rPr>
              <a:t>Dataset yang digunakan berasal dari </a:t>
            </a:r>
            <a:r>
              <a:rPr b="0" lang="en-US" sz="2900" spc="282" strike="noStrike" u="sng">
                <a:solidFill>
                  <a:srgbClr val="0000ff"/>
                </a:solidFill>
                <a:uFillTx/>
                <a:latin typeface="DM Sans"/>
                <a:hlinkClick r:id="rId3"/>
              </a:rPr>
              <a:t>Kaggle</a:t>
            </a:r>
            <a:r>
              <a:rPr b="0" lang="en-US" sz="2900" spc="282" strike="noStrike">
                <a:solidFill>
                  <a:srgbClr val="f5fff5"/>
                </a:solidFill>
                <a:latin typeface="DM Sans"/>
              </a:rPr>
              <a:t>.</a:t>
            </a:r>
            <a:endParaRPr b="0" lang="en-US" sz="2900" spc="-1" strike="noStrike">
              <a:latin typeface="Arial"/>
            </a:endParaRPr>
          </a:p>
          <a:p>
            <a:pPr>
              <a:lnSpc>
                <a:spcPts val="4000"/>
              </a:lnSpc>
              <a:buNone/>
            </a:pPr>
            <a:r>
              <a:rPr b="0" lang="en-US" sz="2900" spc="282" strike="noStrike">
                <a:solidFill>
                  <a:srgbClr val="f5fff5"/>
                </a:solidFill>
                <a:latin typeface="DM Sans"/>
              </a:rPr>
              <a:t>Dataset ini memiliki 14 kolom, namun yang digunakan hanya 2 fitur saja</a:t>
            </a:r>
            <a:endParaRPr b="0" lang="en-US" sz="2900" spc="-1" strike="noStrike">
              <a:latin typeface="Arial"/>
            </a:endParaRPr>
          </a:p>
        </p:txBody>
      </p:sp>
      <p:sp>
        <p:nvSpPr>
          <p:cNvPr id="94" name="TextBox 6"/>
          <p:cNvSpPr/>
          <p:nvPr/>
        </p:nvSpPr>
        <p:spPr>
          <a:xfrm>
            <a:off x="1028880" y="9081000"/>
            <a:ext cx="4822200" cy="420120"/>
          </a:xfrm>
          <a:prstGeom prst="rect">
            <a:avLst/>
          </a:prstGeom>
          <a:noFill/>
          <a:ln w="0">
            <a:noFill/>
          </a:ln>
        </p:spPr>
        <p:style>
          <a:lnRef idx="0"/>
          <a:fillRef idx="0"/>
          <a:effectRef idx="0"/>
          <a:fontRef idx="minor"/>
        </p:style>
        <p:txBody>
          <a:bodyPr lIns="0" rIns="0" tIns="0" bIns="0" anchor="t">
            <a:spAutoFit/>
          </a:bodyPr>
          <a:p>
            <a:pPr>
              <a:lnSpc>
                <a:spcPts val="1655"/>
              </a:lnSpc>
              <a:buNone/>
            </a:pPr>
            <a:r>
              <a:rPr b="0" lang="en-US" sz="1200" spc="114" strike="noStrike">
                <a:solidFill>
                  <a:srgbClr val="f5fff5"/>
                </a:solidFill>
                <a:latin typeface="DM Sans"/>
              </a:rPr>
              <a:t>https://www.kaggle.com/datasets/zynicide/wine-reviews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grpSp>
        <p:nvGrpSpPr>
          <p:cNvPr id="96" name="Group 3"/>
          <p:cNvGrpSpPr/>
          <p:nvPr/>
        </p:nvGrpSpPr>
        <p:grpSpPr>
          <a:xfrm>
            <a:off x="0" y="-72360"/>
            <a:ext cx="18287640" cy="3158280"/>
            <a:chOff x="0" y="-72360"/>
            <a:chExt cx="18287640" cy="3158280"/>
          </a:xfrm>
        </p:grpSpPr>
        <p:sp>
          <p:nvSpPr>
            <p:cNvPr id="97" name="Freeform 4"/>
            <p:cNvSpPr/>
            <p:nvPr/>
          </p:nvSpPr>
          <p:spPr>
            <a:xfrm>
              <a:off x="0" y="0"/>
              <a:ext cx="18287640" cy="3085920"/>
            </a:xfrm>
            <a:custGeom>
              <a:avLst/>
              <a:gdLst/>
              <a:ahLst/>
              <a:rect l="l" t="t" r="r" b="b"/>
              <a:pathLst>
                <a:path w="4816592" h="812800">
                  <a:moveTo>
                    <a:pt x="0" y="0"/>
                  </a:moveTo>
                  <a:lnTo>
                    <a:pt x="4816592" y="0"/>
                  </a:lnTo>
                  <a:lnTo>
                    <a:pt x="4816592" y="812800"/>
                  </a:lnTo>
                  <a:lnTo>
                    <a:pt x="0" y="812800"/>
                  </a:lnTo>
                  <a:close/>
                </a:path>
              </a:pathLst>
            </a:custGeom>
            <a:solidFill>
              <a:srgbClr val="1a1a1a"/>
            </a:solidFill>
            <a:ln w="0">
              <a:noFill/>
            </a:ln>
          </p:spPr>
          <p:style>
            <a:lnRef idx="0"/>
            <a:fillRef idx="0"/>
            <a:effectRef idx="0"/>
            <a:fontRef idx="minor"/>
          </p:style>
        </p:sp>
        <p:sp>
          <p:nvSpPr>
            <p:cNvPr id="98" name="TextBox 5"/>
            <p:cNvSpPr/>
            <p:nvPr/>
          </p:nvSpPr>
          <p:spPr>
            <a:xfrm>
              <a:off x="0" y="-72360"/>
              <a:ext cx="18287640" cy="3157920"/>
            </a:xfrm>
            <a:prstGeom prst="rect">
              <a:avLst/>
            </a:prstGeom>
            <a:noFill/>
            <a:ln w="0">
              <a:noFill/>
            </a:ln>
          </p:spPr>
          <p:style>
            <a:lnRef idx="0"/>
            <a:fillRef idx="0"/>
            <a:effectRef idx="0"/>
            <a:fontRef idx="minor"/>
          </p:style>
        </p:sp>
      </p:grpSp>
      <p:sp>
        <p:nvSpPr>
          <p:cNvPr id="99" name="Freeform 6"/>
          <p:cNvSpPr/>
          <p:nvPr/>
        </p:nvSpPr>
        <p:spPr>
          <a:xfrm>
            <a:off x="13451040" y="-4729320"/>
            <a:ext cx="7616160" cy="7815240"/>
          </a:xfrm>
          <a:custGeom>
            <a:avLst/>
            <a:gdLst/>
            <a:ahLst/>
            <a:rect l="l" t="t" r="r" b="b"/>
            <a:pathLst>
              <a:path w="7616557" h="7815497">
                <a:moveTo>
                  <a:pt x="0" y="0"/>
                </a:moveTo>
                <a:lnTo>
                  <a:pt x="7616556" y="0"/>
                </a:lnTo>
                <a:lnTo>
                  <a:pt x="7616556" y="7815497"/>
                </a:lnTo>
                <a:lnTo>
                  <a:pt x="0" y="7815497"/>
                </a:lnTo>
                <a:lnTo>
                  <a:pt x="0" y="0"/>
                </a:lnTo>
                <a:close/>
              </a:path>
            </a:pathLst>
          </a:custGeom>
          <a:blipFill rotWithShape="0">
            <a:blip r:embed="rId2"/>
            <a:srcRect/>
            <a:stretch/>
          </a:blipFill>
          <a:ln w="0">
            <a:noFill/>
          </a:ln>
        </p:spPr>
        <p:style>
          <a:lnRef idx="0"/>
          <a:fillRef idx="0"/>
          <a:effectRef idx="0"/>
          <a:fontRef idx="minor"/>
        </p:style>
      </p:sp>
      <p:sp>
        <p:nvSpPr>
          <p:cNvPr id="100" name="Freeform 7"/>
          <p:cNvSpPr/>
          <p:nvPr/>
        </p:nvSpPr>
        <p:spPr>
          <a:xfrm>
            <a:off x="-2851200" y="-3442680"/>
            <a:ext cx="6709680" cy="6885000"/>
          </a:xfrm>
          <a:custGeom>
            <a:avLst/>
            <a:gdLst/>
            <a:ahLst/>
            <a:rect l="l" t="t" r="r" b="b"/>
            <a:pathLst>
              <a:path w="6709932" h="6885191">
                <a:moveTo>
                  <a:pt x="0" y="0"/>
                </a:moveTo>
                <a:lnTo>
                  <a:pt x="6709932" y="0"/>
                </a:lnTo>
                <a:lnTo>
                  <a:pt x="6709932" y="6885192"/>
                </a:lnTo>
                <a:lnTo>
                  <a:pt x="0" y="6885192"/>
                </a:lnTo>
                <a:lnTo>
                  <a:pt x="0" y="0"/>
                </a:lnTo>
                <a:close/>
              </a:path>
            </a:pathLst>
          </a:custGeom>
          <a:blipFill rotWithShape="0">
            <a:blip r:embed="rId3"/>
            <a:srcRect/>
            <a:stretch/>
          </a:blipFill>
          <a:ln w="0">
            <a:noFill/>
          </a:ln>
        </p:spPr>
        <p:style>
          <a:lnRef idx="0"/>
          <a:fillRef idx="0"/>
          <a:effectRef idx="0"/>
          <a:fontRef idx="minor"/>
        </p:style>
      </p:sp>
      <p:sp>
        <p:nvSpPr>
          <p:cNvPr id="101" name="Freeform 8"/>
          <p:cNvSpPr/>
          <p:nvPr/>
        </p:nvSpPr>
        <p:spPr>
          <a:xfrm>
            <a:off x="2162880" y="3875400"/>
            <a:ext cx="4473360" cy="2442600"/>
          </a:xfrm>
          <a:custGeom>
            <a:avLst/>
            <a:gdLst/>
            <a:ahLst/>
            <a:rect l="l" t="t" r="r" b="b"/>
            <a:pathLst>
              <a:path w="4473739" h="2443073">
                <a:moveTo>
                  <a:pt x="0" y="0"/>
                </a:moveTo>
                <a:lnTo>
                  <a:pt x="4473739" y="0"/>
                </a:lnTo>
                <a:lnTo>
                  <a:pt x="4473739" y="2443073"/>
                </a:lnTo>
                <a:lnTo>
                  <a:pt x="0" y="2443073"/>
                </a:lnTo>
                <a:lnTo>
                  <a:pt x="0" y="0"/>
                </a:lnTo>
                <a:close/>
              </a:path>
            </a:pathLst>
          </a:custGeom>
          <a:blipFill rotWithShape="0">
            <a:blip r:embed="rId4"/>
            <a:srcRect/>
            <a:stretch/>
          </a:blipFill>
          <a:ln w="0">
            <a:noFill/>
          </a:ln>
        </p:spPr>
        <p:style>
          <a:lnRef idx="0"/>
          <a:fillRef idx="0"/>
          <a:effectRef idx="0"/>
          <a:fontRef idx="minor"/>
        </p:style>
      </p:sp>
      <p:grpSp>
        <p:nvGrpSpPr>
          <p:cNvPr id="102" name="Group 9"/>
          <p:cNvGrpSpPr/>
          <p:nvPr/>
        </p:nvGrpSpPr>
        <p:grpSpPr>
          <a:xfrm>
            <a:off x="2162880" y="3225600"/>
            <a:ext cx="4473360" cy="853560"/>
            <a:chOff x="2162880" y="3225600"/>
            <a:chExt cx="4473360" cy="853560"/>
          </a:xfrm>
        </p:grpSpPr>
        <p:sp>
          <p:nvSpPr>
            <p:cNvPr id="103" name="Freeform 10"/>
            <p:cNvSpPr/>
            <p:nvPr/>
          </p:nvSpPr>
          <p:spPr>
            <a:xfrm>
              <a:off x="2162880" y="3442680"/>
              <a:ext cx="4473360" cy="636480"/>
            </a:xfrm>
            <a:custGeom>
              <a:avLst/>
              <a:gdLst/>
              <a:ahLst/>
              <a:rect l="l" t="t" r="r" b="b"/>
              <a:pathLst>
                <a:path w="1178269" h="167703">
                  <a:moveTo>
                    <a:pt x="0" y="0"/>
                  </a:moveTo>
                  <a:lnTo>
                    <a:pt x="1178269" y="0"/>
                  </a:lnTo>
                  <a:lnTo>
                    <a:pt x="1178269" y="167703"/>
                  </a:lnTo>
                  <a:lnTo>
                    <a:pt x="0" y="167703"/>
                  </a:lnTo>
                  <a:close/>
                </a:path>
              </a:pathLst>
            </a:custGeom>
            <a:solidFill>
              <a:srgbClr val="1a1a1a"/>
            </a:solidFill>
            <a:ln w="0">
              <a:noFill/>
            </a:ln>
          </p:spPr>
          <p:style>
            <a:lnRef idx="0"/>
            <a:fillRef idx="0"/>
            <a:effectRef idx="0"/>
            <a:fontRef idx="minor"/>
          </p:style>
        </p:sp>
        <p:sp>
          <p:nvSpPr>
            <p:cNvPr id="104" name="TextBox 11"/>
            <p:cNvSpPr/>
            <p:nvPr/>
          </p:nvSpPr>
          <p:spPr>
            <a:xfrm>
              <a:off x="2162880" y="3225600"/>
              <a:ext cx="4473360" cy="853200"/>
            </a:xfrm>
            <a:prstGeom prst="rect">
              <a:avLst/>
            </a:prstGeom>
            <a:noFill/>
            <a:ln w="0">
              <a:noFill/>
            </a:ln>
          </p:spPr>
          <p:style>
            <a:lnRef idx="0"/>
            <a:fillRef idx="0"/>
            <a:effectRef idx="0"/>
            <a:fontRef idx="minor"/>
          </p:style>
          <p:txBody>
            <a:bodyPr lIns="50760" rIns="50760" tIns="50760" bIns="50760" anchor="ctr">
              <a:noAutofit/>
            </a:bodyPr>
            <a:p>
              <a:pPr algn="ctr">
                <a:lnSpc>
                  <a:spcPts val="4113"/>
                </a:lnSpc>
                <a:buNone/>
                <a:tabLst>
                  <a:tab algn="l" pos="0"/>
                </a:tabLst>
              </a:pPr>
              <a:r>
                <a:rPr b="0" lang="en-US" sz="2980" spc="26" strike="noStrike">
                  <a:solidFill>
                    <a:srgbClr val="ffffff"/>
                  </a:solidFill>
                  <a:latin typeface="DM Sans Italics"/>
                </a:rPr>
                <a:t>Fitur</a:t>
              </a:r>
              <a:endParaRPr b="0" lang="en-US" sz="2980" spc="-1" strike="noStrike">
                <a:latin typeface="Arial"/>
              </a:endParaRPr>
            </a:p>
          </p:txBody>
        </p:sp>
      </p:grpSp>
      <p:sp>
        <p:nvSpPr>
          <p:cNvPr id="105" name="TextBox 12"/>
          <p:cNvSpPr/>
          <p:nvPr/>
        </p:nvSpPr>
        <p:spPr>
          <a:xfrm>
            <a:off x="3691080" y="801360"/>
            <a:ext cx="10905840" cy="1406880"/>
          </a:xfrm>
          <a:prstGeom prst="rect">
            <a:avLst/>
          </a:prstGeom>
          <a:noFill/>
          <a:ln w="0">
            <a:noFill/>
          </a:ln>
        </p:spPr>
        <p:style>
          <a:lnRef idx="0"/>
          <a:fillRef idx="0"/>
          <a:effectRef idx="0"/>
          <a:fontRef idx="minor"/>
        </p:style>
        <p:txBody>
          <a:bodyPr lIns="0" rIns="0" tIns="0" bIns="0" anchor="t">
            <a:spAutoFit/>
          </a:bodyPr>
          <a:p>
            <a:pPr algn="ctr">
              <a:lnSpc>
                <a:spcPts val="11081"/>
              </a:lnSpc>
              <a:buNone/>
            </a:pPr>
            <a:r>
              <a:rPr b="0" lang="en-US" sz="8030" spc="783" strike="noStrike">
                <a:solidFill>
                  <a:srgbClr val="ffffff"/>
                </a:solidFill>
                <a:latin typeface="Oswald Bold"/>
              </a:rPr>
              <a:t>FITUR DAN LABEL</a:t>
            </a:r>
            <a:endParaRPr b="0" lang="en-US" sz="8030" spc="-1" strike="noStrike">
              <a:latin typeface="Arial"/>
            </a:endParaRPr>
          </a:p>
        </p:txBody>
      </p:sp>
      <p:grpSp>
        <p:nvGrpSpPr>
          <p:cNvPr id="106" name="Group 13"/>
          <p:cNvGrpSpPr/>
          <p:nvPr/>
        </p:nvGrpSpPr>
        <p:grpSpPr>
          <a:xfrm>
            <a:off x="6893640" y="3411720"/>
            <a:ext cx="9034200" cy="2906280"/>
            <a:chOff x="6893640" y="3411720"/>
            <a:chExt cx="9034200" cy="2906280"/>
          </a:xfrm>
        </p:grpSpPr>
        <p:sp>
          <p:nvSpPr>
            <p:cNvPr id="107" name="Freeform 14"/>
            <p:cNvSpPr/>
            <p:nvPr/>
          </p:nvSpPr>
          <p:spPr>
            <a:xfrm>
              <a:off x="6893640" y="3510360"/>
              <a:ext cx="9034200" cy="2807640"/>
            </a:xfrm>
            <a:custGeom>
              <a:avLst/>
              <a:gdLst/>
              <a:ahLst/>
              <a:rect l="l" t="t" r="r" b="b"/>
              <a:pathLst>
                <a:path w="1744696" h="542290">
                  <a:moveTo>
                    <a:pt x="0" y="0"/>
                  </a:moveTo>
                  <a:lnTo>
                    <a:pt x="1744696" y="0"/>
                  </a:lnTo>
                  <a:lnTo>
                    <a:pt x="1744696" y="542290"/>
                  </a:lnTo>
                  <a:lnTo>
                    <a:pt x="0" y="542290"/>
                  </a:lnTo>
                  <a:close/>
                </a:path>
              </a:pathLst>
            </a:custGeom>
            <a:noFill/>
            <a:ln cap="sq" w="38100">
              <a:solidFill>
                <a:srgbClr val="000000"/>
              </a:solidFill>
              <a:miter/>
            </a:ln>
          </p:spPr>
          <p:style>
            <a:lnRef idx="0"/>
            <a:fillRef idx="0"/>
            <a:effectRef idx="0"/>
            <a:fontRef idx="minor"/>
          </p:style>
        </p:sp>
        <p:sp>
          <p:nvSpPr>
            <p:cNvPr id="108" name="TextBox 15"/>
            <p:cNvSpPr/>
            <p:nvPr/>
          </p:nvSpPr>
          <p:spPr>
            <a:xfrm>
              <a:off x="6893640" y="3411720"/>
              <a:ext cx="9034200" cy="2906280"/>
            </a:xfrm>
            <a:prstGeom prst="rect">
              <a:avLst/>
            </a:prstGeom>
            <a:noFill/>
            <a:ln w="0">
              <a:noFill/>
            </a:ln>
          </p:spPr>
          <p:style>
            <a:lnRef idx="0"/>
            <a:fillRef idx="0"/>
            <a:effectRef idx="0"/>
            <a:fontRef idx="minor"/>
          </p:style>
        </p:sp>
      </p:grpSp>
      <p:sp>
        <p:nvSpPr>
          <p:cNvPr id="109" name="TextBox 16"/>
          <p:cNvSpPr/>
          <p:nvPr/>
        </p:nvSpPr>
        <p:spPr>
          <a:xfrm>
            <a:off x="7194960" y="4386600"/>
            <a:ext cx="8430840" cy="1040760"/>
          </a:xfrm>
          <a:prstGeom prst="rect">
            <a:avLst/>
          </a:prstGeom>
          <a:noFill/>
          <a:ln w="0">
            <a:noFill/>
          </a:ln>
        </p:spPr>
        <p:style>
          <a:lnRef idx="0"/>
          <a:fillRef idx="0"/>
          <a:effectRef idx="0"/>
          <a:fontRef idx="minor"/>
        </p:style>
        <p:txBody>
          <a:bodyPr lIns="0" rIns="0" tIns="0" bIns="0" anchor="t">
            <a:spAutoFit/>
          </a:bodyPr>
          <a:p>
            <a:pPr algn="just">
              <a:lnSpc>
                <a:spcPts val="2733"/>
              </a:lnSpc>
              <a:buNone/>
            </a:pPr>
            <a:r>
              <a:rPr b="0" lang="en-US" sz="1979" spc="191" strike="noStrike">
                <a:solidFill>
                  <a:srgbClr val="231f20"/>
                </a:solidFill>
                <a:latin typeface="DM Sans"/>
              </a:rPr>
              <a:t>Terdapat 2 Fitur yang diperlukan yaitu Description dan Points. Description adalah teks yang berisi hasil review penguji, Points adalah nilai yang diberikan penguji</a:t>
            </a:r>
            <a:endParaRPr b="0" lang="en-US" sz="1979" spc="-1" strike="noStrike">
              <a:latin typeface="Arial"/>
            </a:endParaRPr>
          </a:p>
        </p:txBody>
      </p:sp>
      <p:sp>
        <p:nvSpPr>
          <p:cNvPr id="110" name="Freeform 17"/>
          <p:cNvSpPr/>
          <p:nvPr/>
        </p:nvSpPr>
        <p:spPr>
          <a:xfrm>
            <a:off x="11410560" y="6937200"/>
            <a:ext cx="4473360" cy="2442600"/>
          </a:xfrm>
          <a:custGeom>
            <a:avLst/>
            <a:gdLst/>
            <a:ahLst/>
            <a:rect l="l" t="t" r="r" b="b"/>
            <a:pathLst>
              <a:path w="4473739" h="2443073">
                <a:moveTo>
                  <a:pt x="0" y="0"/>
                </a:moveTo>
                <a:lnTo>
                  <a:pt x="4473739" y="0"/>
                </a:lnTo>
                <a:lnTo>
                  <a:pt x="4473739" y="2443073"/>
                </a:lnTo>
                <a:lnTo>
                  <a:pt x="0" y="2443073"/>
                </a:lnTo>
                <a:lnTo>
                  <a:pt x="0" y="0"/>
                </a:lnTo>
                <a:close/>
              </a:path>
            </a:pathLst>
          </a:custGeom>
          <a:blipFill rotWithShape="0">
            <a:blip r:embed="rId5"/>
            <a:srcRect/>
            <a:stretch/>
          </a:blipFill>
          <a:ln w="0">
            <a:noFill/>
          </a:ln>
        </p:spPr>
        <p:style>
          <a:lnRef idx="0"/>
          <a:fillRef idx="0"/>
          <a:effectRef idx="0"/>
          <a:fontRef idx="minor"/>
        </p:style>
      </p:sp>
      <p:grpSp>
        <p:nvGrpSpPr>
          <p:cNvPr id="111" name="Group 18"/>
          <p:cNvGrpSpPr/>
          <p:nvPr/>
        </p:nvGrpSpPr>
        <p:grpSpPr>
          <a:xfrm>
            <a:off x="11410560" y="6287400"/>
            <a:ext cx="4473360" cy="853200"/>
            <a:chOff x="11410560" y="6287400"/>
            <a:chExt cx="4473360" cy="853200"/>
          </a:xfrm>
        </p:grpSpPr>
        <p:sp>
          <p:nvSpPr>
            <p:cNvPr id="112" name="Freeform 19"/>
            <p:cNvSpPr/>
            <p:nvPr/>
          </p:nvSpPr>
          <p:spPr>
            <a:xfrm>
              <a:off x="11410560" y="6504120"/>
              <a:ext cx="4473360" cy="636480"/>
            </a:xfrm>
            <a:custGeom>
              <a:avLst/>
              <a:gdLst/>
              <a:ahLst/>
              <a:rect l="l" t="t" r="r" b="b"/>
              <a:pathLst>
                <a:path w="1178269" h="167703">
                  <a:moveTo>
                    <a:pt x="0" y="0"/>
                  </a:moveTo>
                  <a:lnTo>
                    <a:pt x="1178269" y="0"/>
                  </a:lnTo>
                  <a:lnTo>
                    <a:pt x="1178269" y="167703"/>
                  </a:lnTo>
                  <a:lnTo>
                    <a:pt x="0" y="167703"/>
                  </a:lnTo>
                  <a:close/>
                </a:path>
              </a:pathLst>
            </a:custGeom>
            <a:solidFill>
              <a:srgbClr val="1a1a1a"/>
            </a:solidFill>
            <a:ln w="0">
              <a:noFill/>
            </a:ln>
          </p:spPr>
          <p:style>
            <a:lnRef idx="0"/>
            <a:fillRef idx="0"/>
            <a:effectRef idx="0"/>
            <a:fontRef idx="minor"/>
          </p:style>
        </p:sp>
        <p:sp>
          <p:nvSpPr>
            <p:cNvPr id="113" name="TextBox 20"/>
            <p:cNvSpPr/>
            <p:nvPr/>
          </p:nvSpPr>
          <p:spPr>
            <a:xfrm>
              <a:off x="11410560" y="6287400"/>
              <a:ext cx="4473360" cy="853200"/>
            </a:xfrm>
            <a:prstGeom prst="rect">
              <a:avLst/>
            </a:prstGeom>
            <a:noFill/>
            <a:ln w="0">
              <a:noFill/>
            </a:ln>
          </p:spPr>
          <p:style>
            <a:lnRef idx="0"/>
            <a:fillRef idx="0"/>
            <a:effectRef idx="0"/>
            <a:fontRef idx="minor"/>
          </p:style>
          <p:txBody>
            <a:bodyPr lIns="50760" rIns="50760" tIns="50760" bIns="50760" anchor="ctr">
              <a:noAutofit/>
            </a:bodyPr>
            <a:p>
              <a:pPr algn="ctr">
                <a:lnSpc>
                  <a:spcPts val="4113"/>
                </a:lnSpc>
                <a:buNone/>
                <a:tabLst>
                  <a:tab algn="l" pos="0"/>
                </a:tabLst>
              </a:pPr>
              <a:r>
                <a:rPr b="0" lang="en-US" sz="2980" spc="26" strike="noStrike">
                  <a:solidFill>
                    <a:srgbClr val="ffffff"/>
                  </a:solidFill>
                  <a:latin typeface="DM Sans Italics"/>
                </a:rPr>
                <a:t>Label</a:t>
              </a:r>
              <a:endParaRPr b="0" lang="en-US" sz="2980" spc="-1" strike="noStrike">
                <a:latin typeface="Arial"/>
              </a:endParaRPr>
            </a:p>
          </p:txBody>
        </p:sp>
      </p:grpSp>
      <p:grpSp>
        <p:nvGrpSpPr>
          <p:cNvPr id="114" name="Group 21"/>
          <p:cNvGrpSpPr/>
          <p:nvPr/>
        </p:nvGrpSpPr>
        <p:grpSpPr>
          <a:xfrm>
            <a:off x="2179080" y="6473520"/>
            <a:ext cx="9034200" cy="2906280"/>
            <a:chOff x="2179080" y="6473520"/>
            <a:chExt cx="9034200" cy="2906280"/>
          </a:xfrm>
        </p:grpSpPr>
        <p:sp>
          <p:nvSpPr>
            <p:cNvPr id="115" name="Freeform 22"/>
            <p:cNvSpPr/>
            <p:nvPr/>
          </p:nvSpPr>
          <p:spPr>
            <a:xfrm>
              <a:off x="2179080" y="6572160"/>
              <a:ext cx="9034200" cy="2807640"/>
            </a:xfrm>
            <a:custGeom>
              <a:avLst/>
              <a:gdLst/>
              <a:ahLst/>
              <a:rect l="l" t="t" r="r" b="b"/>
              <a:pathLst>
                <a:path w="1744696" h="542290">
                  <a:moveTo>
                    <a:pt x="0" y="0"/>
                  </a:moveTo>
                  <a:lnTo>
                    <a:pt x="1744696" y="0"/>
                  </a:lnTo>
                  <a:lnTo>
                    <a:pt x="1744696" y="542290"/>
                  </a:lnTo>
                  <a:lnTo>
                    <a:pt x="0" y="542290"/>
                  </a:lnTo>
                  <a:close/>
                </a:path>
              </a:pathLst>
            </a:custGeom>
            <a:noFill/>
            <a:ln cap="sq" w="38100">
              <a:solidFill>
                <a:srgbClr val="000000"/>
              </a:solidFill>
              <a:miter/>
            </a:ln>
          </p:spPr>
          <p:style>
            <a:lnRef idx="0"/>
            <a:fillRef idx="0"/>
            <a:effectRef idx="0"/>
            <a:fontRef idx="minor"/>
          </p:style>
        </p:sp>
        <p:sp>
          <p:nvSpPr>
            <p:cNvPr id="116" name="TextBox 23"/>
            <p:cNvSpPr/>
            <p:nvPr/>
          </p:nvSpPr>
          <p:spPr>
            <a:xfrm>
              <a:off x="2179080" y="6473520"/>
              <a:ext cx="9034200" cy="2906280"/>
            </a:xfrm>
            <a:prstGeom prst="rect">
              <a:avLst/>
            </a:prstGeom>
            <a:noFill/>
            <a:ln w="0">
              <a:noFill/>
            </a:ln>
          </p:spPr>
          <p:style>
            <a:lnRef idx="0"/>
            <a:fillRef idx="0"/>
            <a:effectRef idx="0"/>
            <a:fontRef idx="minor"/>
          </p:style>
        </p:sp>
      </p:grpSp>
      <p:sp>
        <p:nvSpPr>
          <p:cNvPr id="117" name="TextBox 24"/>
          <p:cNvSpPr/>
          <p:nvPr/>
        </p:nvSpPr>
        <p:spPr>
          <a:xfrm>
            <a:off x="2440080" y="7277760"/>
            <a:ext cx="8512200" cy="1387800"/>
          </a:xfrm>
          <a:prstGeom prst="rect">
            <a:avLst/>
          </a:prstGeom>
          <a:noFill/>
          <a:ln w="0">
            <a:noFill/>
          </a:ln>
        </p:spPr>
        <p:style>
          <a:lnRef idx="0"/>
          <a:fillRef idx="0"/>
          <a:effectRef idx="0"/>
          <a:fontRef idx="minor"/>
        </p:style>
        <p:txBody>
          <a:bodyPr lIns="0" rIns="0" tIns="0" bIns="0" anchor="t">
            <a:spAutoFit/>
          </a:bodyPr>
          <a:p>
            <a:pPr algn="just">
              <a:lnSpc>
                <a:spcPts val="2733"/>
              </a:lnSpc>
              <a:buNone/>
            </a:pPr>
            <a:r>
              <a:rPr b="0" lang="en-US" sz="1979" spc="191" strike="noStrike">
                <a:solidFill>
                  <a:srgbClr val="231f20"/>
                </a:solidFill>
                <a:latin typeface="DM Sans"/>
              </a:rPr>
              <a:t>Hanya ada satu label yaitu Outcome yang berisi data bineral 0 dan 1. 0 berarti Points yang didapatkan berada di bawah 90 (&lt;90) dan 1 berarti Points yang didapatkan di atas 90 (&gt;=90)</a:t>
            </a:r>
            <a:endParaRPr b="0" lang="en-US" sz="1979"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19" name="Freeform 3"/>
          <p:cNvSpPr/>
          <p:nvPr/>
        </p:nvSpPr>
        <p:spPr>
          <a:xfrm>
            <a:off x="8663760" y="6072120"/>
            <a:ext cx="960480" cy="1052280"/>
          </a:xfrm>
          <a:custGeom>
            <a:avLst/>
            <a:gdLst/>
            <a:ahLst/>
            <a:rect l="l" t="t" r="r" b="b"/>
            <a:pathLst>
              <a:path w="960682" h="1052540">
                <a:moveTo>
                  <a:pt x="0" y="0"/>
                </a:moveTo>
                <a:lnTo>
                  <a:pt x="960682" y="0"/>
                </a:lnTo>
                <a:lnTo>
                  <a:pt x="960682" y="1052541"/>
                </a:lnTo>
                <a:lnTo>
                  <a:pt x="0" y="1052541"/>
                </a:lnTo>
                <a:lnTo>
                  <a:pt x="0" y="0"/>
                </a:lnTo>
                <a:close/>
              </a:path>
            </a:pathLst>
          </a:custGeom>
          <a:blipFill rotWithShape="0">
            <a:blip r:embed="rId2"/>
            <a:srcRect/>
            <a:stretch/>
          </a:blipFill>
          <a:ln w="0">
            <a:noFill/>
          </a:ln>
        </p:spPr>
        <p:style>
          <a:lnRef idx="0"/>
          <a:fillRef idx="0"/>
          <a:effectRef idx="0"/>
          <a:fontRef idx="minor"/>
        </p:style>
      </p:sp>
      <p:sp>
        <p:nvSpPr>
          <p:cNvPr id="120" name="Freeform 4"/>
          <p:cNvSpPr/>
          <p:nvPr/>
        </p:nvSpPr>
        <p:spPr>
          <a:xfrm>
            <a:off x="4995000" y="7891200"/>
            <a:ext cx="1268280" cy="1210680"/>
          </a:xfrm>
          <a:custGeom>
            <a:avLst/>
            <a:gdLst/>
            <a:ahLst/>
            <a:rect l="l" t="t" r="r" b="b"/>
            <a:pathLst>
              <a:path w="1268693" h="1211025">
                <a:moveTo>
                  <a:pt x="0" y="0"/>
                </a:moveTo>
                <a:lnTo>
                  <a:pt x="1268693" y="0"/>
                </a:lnTo>
                <a:lnTo>
                  <a:pt x="1268693" y="1211025"/>
                </a:lnTo>
                <a:lnTo>
                  <a:pt x="0" y="1211025"/>
                </a:lnTo>
                <a:lnTo>
                  <a:pt x="0" y="0"/>
                </a:lnTo>
                <a:close/>
              </a:path>
            </a:pathLst>
          </a:custGeom>
          <a:blipFill rotWithShape="0">
            <a:blip r:embed="rId3"/>
            <a:srcRect/>
            <a:stretch/>
          </a:blipFill>
          <a:ln w="0">
            <a:noFill/>
          </a:ln>
        </p:spPr>
        <p:style>
          <a:lnRef idx="0"/>
          <a:fillRef idx="0"/>
          <a:effectRef idx="0"/>
          <a:fontRef idx="minor"/>
        </p:style>
      </p:sp>
      <p:sp>
        <p:nvSpPr>
          <p:cNvPr id="121" name="Freeform 5"/>
          <p:cNvSpPr/>
          <p:nvPr/>
        </p:nvSpPr>
        <p:spPr>
          <a:xfrm>
            <a:off x="12106440" y="7936200"/>
            <a:ext cx="1104480" cy="1120680"/>
          </a:xfrm>
          <a:custGeom>
            <a:avLst/>
            <a:gdLst/>
            <a:ahLst/>
            <a:rect l="l" t="t" r="r" b="b"/>
            <a:pathLst>
              <a:path w="1104804" h="1121111">
                <a:moveTo>
                  <a:pt x="0" y="0"/>
                </a:moveTo>
                <a:lnTo>
                  <a:pt x="1104805" y="0"/>
                </a:lnTo>
                <a:lnTo>
                  <a:pt x="1104805" y="1121111"/>
                </a:lnTo>
                <a:lnTo>
                  <a:pt x="0" y="1121111"/>
                </a:lnTo>
                <a:lnTo>
                  <a:pt x="0" y="0"/>
                </a:lnTo>
                <a:close/>
              </a:path>
            </a:pathLst>
          </a:custGeom>
          <a:blipFill rotWithShape="0">
            <a:blip r:embed="rId4"/>
            <a:srcRect/>
            <a:stretch/>
          </a:blipFill>
          <a:ln w="0">
            <a:noFill/>
          </a:ln>
        </p:spPr>
        <p:style>
          <a:lnRef idx="0"/>
          <a:fillRef idx="0"/>
          <a:effectRef idx="0"/>
          <a:fontRef idx="minor"/>
        </p:style>
      </p:sp>
      <p:sp>
        <p:nvSpPr>
          <p:cNvPr id="122" name="TextBox 6"/>
          <p:cNvSpPr/>
          <p:nvPr/>
        </p:nvSpPr>
        <p:spPr>
          <a:xfrm>
            <a:off x="2887200" y="1277280"/>
            <a:ext cx="11552760" cy="2434680"/>
          </a:xfrm>
          <a:prstGeom prst="rect">
            <a:avLst/>
          </a:prstGeom>
          <a:noFill/>
          <a:ln w="0">
            <a:noFill/>
          </a:ln>
        </p:spPr>
        <p:style>
          <a:lnRef idx="0"/>
          <a:fillRef idx="0"/>
          <a:effectRef idx="0"/>
          <a:fontRef idx="minor"/>
        </p:style>
        <p:txBody>
          <a:bodyPr lIns="0" rIns="0" tIns="0" bIns="0" anchor="t">
            <a:spAutoFit/>
          </a:bodyPr>
          <a:p>
            <a:pPr algn="ctr">
              <a:lnSpc>
                <a:spcPts val="9587"/>
              </a:lnSpc>
              <a:buNone/>
            </a:pPr>
            <a:r>
              <a:rPr b="0" lang="en-US" sz="6940" spc="367" strike="noStrike">
                <a:solidFill>
                  <a:srgbClr val="231f20"/>
                </a:solidFill>
                <a:latin typeface="Oswald Bold"/>
              </a:rPr>
              <a:t>JARINGAN SARAF TIRUAN</a:t>
            </a:r>
            <a:endParaRPr b="0" lang="en-US" sz="6940" spc="-1" strike="noStrike">
              <a:latin typeface="Arial"/>
            </a:endParaRPr>
          </a:p>
        </p:txBody>
      </p:sp>
      <p:sp>
        <p:nvSpPr>
          <p:cNvPr id="123" name="Freeform 7"/>
          <p:cNvSpPr/>
          <p:nvPr/>
        </p:nvSpPr>
        <p:spPr>
          <a:xfrm>
            <a:off x="14479560" y="-4833720"/>
            <a:ext cx="7616160" cy="7815240"/>
          </a:xfrm>
          <a:custGeom>
            <a:avLst/>
            <a:gdLst/>
            <a:ahLst/>
            <a:rect l="l" t="t" r="r" b="b"/>
            <a:pathLst>
              <a:path w="7616557" h="7815497">
                <a:moveTo>
                  <a:pt x="0" y="0"/>
                </a:moveTo>
                <a:lnTo>
                  <a:pt x="7616556" y="0"/>
                </a:lnTo>
                <a:lnTo>
                  <a:pt x="7616556" y="7815497"/>
                </a:lnTo>
                <a:lnTo>
                  <a:pt x="0" y="7815497"/>
                </a:lnTo>
                <a:lnTo>
                  <a:pt x="0" y="0"/>
                </a:lnTo>
                <a:close/>
              </a:path>
            </a:pathLst>
          </a:custGeom>
          <a:blipFill rotWithShape="0">
            <a:blip r:embed="rId5"/>
            <a:srcRect/>
            <a:stretch/>
          </a:blipFill>
          <a:ln w="0">
            <a:noFill/>
          </a:ln>
        </p:spPr>
        <p:style>
          <a:lnRef idx="0"/>
          <a:fillRef idx="0"/>
          <a:effectRef idx="0"/>
          <a:fontRef idx="minor"/>
        </p:style>
      </p:sp>
      <p:sp>
        <p:nvSpPr>
          <p:cNvPr id="124" name="Freeform 8"/>
          <p:cNvSpPr/>
          <p:nvPr/>
        </p:nvSpPr>
        <p:spPr>
          <a:xfrm rot="17423400">
            <a:off x="-4105080" y="6530040"/>
            <a:ext cx="7616160" cy="7815240"/>
          </a:xfrm>
          <a:custGeom>
            <a:avLst/>
            <a:gdLst/>
            <a:ahLst/>
            <a:rect l="l" t="t" r="r" b="b"/>
            <a:pathLst>
              <a:path w="7616557" h="7815497">
                <a:moveTo>
                  <a:pt x="0" y="0"/>
                </a:moveTo>
                <a:lnTo>
                  <a:pt x="7616556" y="0"/>
                </a:lnTo>
                <a:lnTo>
                  <a:pt x="7616556" y="7815496"/>
                </a:lnTo>
                <a:lnTo>
                  <a:pt x="0" y="7815496"/>
                </a:lnTo>
                <a:lnTo>
                  <a:pt x="0" y="0"/>
                </a:lnTo>
                <a:close/>
              </a:path>
            </a:pathLst>
          </a:custGeom>
          <a:blipFill rotWithShape="0">
            <a:blip r:embed="rId6"/>
            <a:srcRect/>
            <a:stretch/>
          </a:blipFill>
          <a:ln w="0">
            <a:noFill/>
          </a:ln>
        </p:spPr>
        <p:style>
          <a:lnRef idx="0"/>
          <a:fillRef idx="0"/>
          <a:effectRef idx="0"/>
          <a:fontRef idx="minor"/>
        </p:style>
      </p:sp>
      <p:sp>
        <p:nvSpPr>
          <p:cNvPr id="125" name="TextBox 9"/>
          <p:cNvSpPr/>
          <p:nvPr/>
        </p:nvSpPr>
        <p:spPr>
          <a:xfrm>
            <a:off x="1242720" y="3375000"/>
            <a:ext cx="16407000" cy="2033640"/>
          </a:xfrm>
          <a:prstGeom prst="rect">
            <a:avLst/>
          </a:prstGeom>
          <a:noFill/>
          <a:ln w="0">
            <a:noFill/>
          </a:ln>
        </p:spPr>
        <p:style>
          <a:lnRef idx="0"/>
          <a:fillRef idx="0"/>
          <a:effectRef idx="0"/>
          <a:fontRef idx="minor"/>
        </p:style>
        <p:txBody>
          <a:bodyPr lIns="0" rIns="0" tIns="0" bIns="0" anchor="t">
            <a:spAutoFit/>
          </a:bodyPr>
          <a:p>
            <a:pPr>
              <a:lnSpc>
                <a:spcPts val="4003"/>
              </a:lnSpc>
              <a:buNone/>
            </a:pPr>
            <a:r>
              <a:rPr b="0" lang="en-US" sz="2900" spc="282" strike="noStrike">
                <a:solidFill>
                  <a:srgbClr val="231f20"/>
                </a:solidFill>
                <a:latin typeface="DM Sans"/>
              </a:rPr>
              <a:t>Jaringan saraf tiruan yang Saya bangun adalah sebuah model CNN, yaitu jenis jaringan saraf yang paling umum, di mana informasi mengalir dari input ke lapisan-lapisan tersembunyi (hidden layers) dan kemudian ke output tanpa adanya siklus atau loop balik</a:t>
            </a: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27" name="Freeform 3"/>
          <p:cNvSpPr/>
          <p:nvPr/>
        </p:nvSpPr>
        <p:spPr>
          <a:xfrm rot="3408000">
            <a:off x="12052080" y="1118880"/>
            <a:ext cx="12471480" cy="5351040"/>
          </a:xfrm>
          <a:custGeom>
            <a:avLst/>
            <a:gdLst/>
            <a:ahLst/>
            <a:rect l="l" t="t" r="r" b="b"/>
            <a:pathLst>
              <a:path w="12471670" h="5351480">
                <a:moveTo>
                  <a:pt x="0" y="0"/>
                </a:moveTo>
                <a:lnTo>
                  <a:pt x="12471670" y="0"/>
                </a:lnTo>
                <a:lnTo>
                  <a:pt x="12471670" y="5351480"/>
                </a:lnTo>
                <a:lnTo>
                  <a:pt x="0" y="5351480"/>
                </a:lnTo>
                <a:lnTo>
                  <a:pt x="0" y="0"/>
                </a:lnTo>
                <a:close/>
              </a:path>
            </a:pathLst>
          </a:custGeom>
          <a:blipFill rotWithShape="0">
            <a:blip r:embed="rId2"/>
            <a:srcRect/>
            <a:stretch/>
          </a:blipFill>
          <a:ln w="0">
            <a:noFill/>
          </a:ln>
        </p:spPr>
        <p:style>
          <a:lnRef idx="0"/>
          <a:fillRef idx="0"/>
          <a:effectRef idx="0"/>
          <a:fontRef idx="minor"/>
        </p:style>
      </p:sp>
      <p:sp>
        <p:nvSpPr>
          <p:cNvPr id="128" name="Freeform 4"/>
          <p:cNvSpPr/>
          <p:nvPr/>
        </p:nvSpPr>
        <p:spPr>
          <a:xfrm>
            <a:off x="11489400" y="664200"/>
            <a:ext cx="6021360" cy="8876160"/>
          </a:xfrm>
          <a:custGeom>
            <a:avLst/>
            <a:gdLst/>
            <a:ahLst/>
            <a:rect l="l" t="t" r="r" b="b"/>
            <a:pathLst>
              <a:path w="6021895" h="8876442">
                <a:moveTo>
                  <a:pt x="0" y="0"/>
                </a:moveTo>
                <a:lnTo>
                  <a:pt x="6021895" y="0"/>
                </a:lnTo>
                <a:lnTo>
                  <a:pt x="6021895" y="8876442"/>
                </a:lnTo>
                <a:lnTo>
                  <a:pt x="0" y="8876442"/>
                </a:lnTo>
                <a:lnTo>
                  <a:pt x="0" y="0"/>
                </a:lnTo>
                <a:close/>
              </a:path>
            </a:pathLst>
          </a:custGeom>
          <a:blipFill rotWithShape="0">
            <a:blip r:embed="rId3"/>
            <a:srcRect/>
            <a:stretch/>
          </a:blipFill>
          <a:ln w="0">
            <a:noFill/>
          </a:ln>
        </p:spPr>
        <p:style>
          <a:lnRef idx="0"/>
          <a:fillRef idx="0"/>
          <a:effectRef idx="0"/>
          <a:fontRef idx="minor"/>
        </p:style>
      </p:sp>
      <p:sp>
        <p:nvSpPr>
          <p:cNvPr id="129" name="Freeform 5"/>
          <p:cNvSpPr/>
          <p:nvPr/>
        </p:nvSpPr>
        <p:spPr>
          <a:xfrm rot="3408000">
            <a:off x="-4696560" y="10150200"/>
            <a:ext cx="12471480" cy="5351040"/>
          </a:xfrm>
          <a:custGeom>
            <a:avLst/>
            <a:gdLst/>
            <a:ahLst/>
            <a:rect l="l" t="t" r="r" b="b"/>
            <a:pathLst>
              <a:path w="12471670" h="5351480">
                <a:moveTo>
                  <a:pt x="0" y="0"/>
                </a:moveTo>
                <a:lnTo>
                  <a:pt x="12471670" y="0"/>
                </a:lnTo>
                <a:lnTo>
                  <a:pt x="12471670" y="5351480"/>
                </a:lnTo>
                <a:lnTo>
                  <a:pt x="0" y="5351480"/>
                </a:lnTo>
                <a:lnTo>
                  <a:pt x="0" y="0"/>
                </a:lnTo>
                <a:close/>
              </a:path>
            </a:pathLst>
          </a:custGeom>
          <a:blipFill rotWithShape="0">
            <a:blip r:embed="rId4"/>
            <a:srcRect/>
            <a:stretch/>
          </a:blipFill>
          <a:ln w="0">
            <a:noFill/>
          </a:ln>
        </p:spPr>
        <p:style>
          <a:lnRef idx="0"/>
          <a:fillRef idx="0"/>
          <a:effectRef idx="0"/>
          <a:fontRef idx="minor"/>
        </p:style>
      </p:sp>
      <p:sp>
        <p:nvSpPr>
          <p:cNvPr id="130" name="TextBox 6"/>
          <p:cNvSpPr/>
          <p:nvPr/>
        </p:nvSpPr>
        <p:spPr>
          <a:xfrm>
            <a:off x="2190960" y="1162080"/>
            <a:ext cx="7241400" cy="2515320"/>
          </a:xfrm>
          <a:prstGeom prst="rect">
            <a:avLst/>
          </a:prstGeom>
          <a:noFill/>
          <a:ln w="0">
            <a:noFill/>
          </a:ln>
        </p:spPr>
        <p:style>
          <a:lnRef idx="0"/>
          <a:fillRef idx="0"/>
          <a:effectRef idx="0"/>
          <a:fontRef idx="minor"/>
        </p:style>
        <p:txBody>
          <a:bodyPr lIns="0" rIns="0" tIns="0" bIns="0" anchor="t">
            <a:spAutoFit/>
          </a:bodyPr>
          <a:p>
            <a:pPr>
              <a:lnSpc>
                <a:spcPts val="9904"/>
              </a:lnSpc>
              <a:buNone/>
              <a:tabLst>
                <a:tab algn="l" pos="0"/>
              </a:tabLst>
            </a:pPr>
            <a:r>
              <a:rPr b="0" lang="en-US" sz="9430" spc="922" strike="noStrike">
                <a:solidFill>
                  <a:srgbClr val="231f20"/>
                </a:solidFill>
                <a:latin typeface="Oswald Bold"/>
              </a:rPr>
              <a:t>OPTIMISASI</a:t>
            </a:r>
            <a:endParaRPr b="0" lang="en-US" sz="9430" spc="-1" strike="noStrike">
              <a:latin typeface="Arial"/>
            </a:endParaRPr>
          </a:p>
        </p:txBody>
      </p:sp>
      <p:sp>
        <p:nvSpPr>
          <p:cNvPr id="131" name="TextBox 7"/>
          <p:cNvSpPr/>
          <p:nvPr/>
        </p:nvSpPr>
        <p:spPr>
          <a:xfrm>
            <a:off x="883440" y="2605680"/>
            <a:ext cx="10055520" cy="5887800"/>
          </a:xfrm>
          <a:prstGeom prst="rect">
            <a:avLst/>
          </a:prstGeom>
          <a:noFill/>
          <a:ln w="0">
            <a:noFill/>
          </a:ln>
        </p:spPr>
        <p:style>
          <a:lnRef idx="0"/>
          <a:fillRef idx="0"/>
          <a:effectRef idx="0"/>
          <a:fontRef idx="minor"/>
        </p:style>
        <p:txBody>
          <a:bodyPr lIns="0" rIns="0" tIns="0" bIns="0" anchor="t">
            <a:spAutoFit/>
          </a:bodyPr>
          <a:p>
            <a:pPr algn="just">
              <a:lnSpc>
                <a:spcPts val="3864"/>
              </a:lnSpc>
              <a:buNone/>
            </a:pPr>
            <a:r>
              <a:rPr b="0" lang="en-US" sz="2800" spc="273" strike="noStrike">
                <a:solidFill>
                  <a:srgbClr val="231f20"/>
                </a:solidFill>
                <a:latin typeface="DM Sans"/>
              </a:rPr>
              <a:t>Optimisasi yang saya gunakan adalah optimisasi ADAM, (Adaptive Moment Estimation).</a:t>
            </a:r>
            <a:endParaRPr b="0" lang="en-US" sz="2800" spc="-1" strike="noStrike">
              <a:latin typeface="Arial"/>
            </a:endParaRPr>
          </a:p>
          <a:p>
            <a:pPr algn="just">
              <a:lnSpc>
                <a:spcPts val="3864"/>
              </a:lnSpc>
              <a:buNone/>
            </a:pPr>
            <a:endParaRPr b="0" lang="en-US" sz="1800" spc="-1" strike="noStrike">
              <a:latin typeface="Arial"/>
            </a:endParaRPr>
          </a:p>
          <a:p>
            <a:pPr algn="just">
              <a:lnSpc>
                <a:spcPts val="3864"/>
              </a:lnSpc>
              <a:buNone/>
            </a:pPr>
            <a:r>
              <a:rPr b="0" lang="en-US" sz="2800" spc="273" strike="noStrike">
                <a:solidFill>
                  <a:srgbClr val="231f20"/>
                </a:solidFill>
                <a:latin typeface="DM Sans"/>
              </a:rPr>
              <a:t>Keunggulannya adalah kecepatan konvergensinya yang cepat, yang memungkinkan model untuk mencapai hasil yang baik dalam waktu yang lebih singkat. ADAM juga efisien secara komputasional dan mampu menangani dataset besar karena kemampuannya menyesuaikan laju pembelajaran berdasarkan statistik gradien.</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33" name="Freeform 3"/>
          <p:cNvSpPr/>
          <p:nvPr/>
        </p:nvSpPr>
        <p:spPr>
          <a:xfrm>
            <a:off x="4995000" y="7891200"/>
            <a:ext cx="1268280" cy="1210680"/>
          </a:xfrm>
          <a:custGeom>
            <a:avLst/>
            <a:gdLst/>
            <a:ahLst/>
            <a:rect l="l" t="t" r="r" b="b"/>
            <a:pathLst>
              <a:path w="1268693" h="1211025">
                <a:moveTo>
                  <a:pt x="0" y="0"/>
                </a:moveTo>
                <a:lnTo>
                  <a:pt x="1268693" y="0"/>
                </a:lnTo>
                <a:lnTo>
                  <a:pt x="1268693" y="1211025"/>
                </a:lnTo>
                <a:lnTo>
                  <a:pt x="0" y="1211025"/>
                </a:lnTo>
                <a:lnTo>
                  <a:pt x="0" y="0"/>
                </a:lnTo>
                <a:close/>
              </a:path>
            </a:pathLst>
          </a:custGeom>
          <a:blipFill rotWithShape="0">
            <a:blip r:embed="rId2"/>
            <a:srcRect/>
            <a:stretch/>
          </a:blipFill>
          <a:ln w="0">
            <a:noFill/>
          </a:ln>
        </p:spPr>
        <p:style>
          <a:lnRef idx="0"/>
          <a:fillRef idx="0"/>
          <a:effectRef idx="0"/>
          <a:fontRef idx="minor"/>
        </p:style>
      </p:sp>
      <p:sp>
        <p:nvSpPr>
          <p:cNvPr id="134" name="Freeform 4"/>
          <p:cNvSpPr/>
          <p:nvPr/>
        </p:nvSpPr>
        <p:spPr>
          <a:xfrm>
            <a:off x="12106440" y="7936200"/>
            <a:ext cx="1104480" cy="1120680"/>
          </a:xfrm>
          <a:custGeom>
            <a:avLst/>
            <a:gdLst/>
            <a:ahLst/>
            <a:rect l="l" t="t" r="r" b="b"/>
            <a:pathLst>
              <a:path w="1104804" h="1121111">
                <a:moveTo>
                  <a:pt x="0" y="0"/>
                </a:moveTo>
                <a:lnTo>
                  <a:pt x="1104805" y="0"/>
                </a:lnTo>
                <a:lnTo>
                  <a:pt x="1104805" y="1121111"/>
                </a:lnTo>
                <a:lnTo>
                  <a:pt x="0" y="1121111"/>
                </a:lnTo>
                <a:lnTo>
                  <a:pt x="0" y="0"/>
                </a:lnTo>
                <a:close/>
              </a:path>
            </a:pathLst>
          </a:custGeom>
          <a:blipFill rotWithShape="0">
            <a:blip r:embed="rId3"/>
            <a:srcRect/>
            <a:stretch/>
          </a:blipFill>
          <a:ln w="0">
            <a:noFill/>
          </a:ln>
        </p:spPr>
        <p:style>
          <a:lnRef idx="0"/>
          <a:fillRef idx="0"/>
          <a:effectRef idx="0"/>
          <a:fontRef idx="minor"/>
        </p:style>
      </p:sp>
      <p:sp>
        <p:nvSpPr>
          <p:cNvPr id="135" name="TextBox 5"/>
          <p:cNvSpPr/>
          <p:nvPr/>
        </p:nvSpPr>
        <p:spPr>
          <a:xfrm>
            <a:off x="2887200" y="1277280"/>
            <a:ext cx="11552760" cy="1217160"/>
          </a:xfrm>
          <a:prstGeom prst="rect">
            <a:avLst/>
          </a:prstGeom>
          <a:noFill/>
          <a:ln w="0">
            <a:noFill/>
          </a:ln>
        </p:spPr>
        <p:style>
          <a:lnRef idx="0"/>
          <a:fillRef idx="0"/>
          <a:effectRef idx="0"/>
          <a:fontRef idx="minor"/>
        </p:style>
        <p:txBody>
          <a:bodyPr lIns="0" rIns="0" tIns="0" bIns="0" anchor="t">
            <a:spAutoFit/>
          </a:bodyPr>
          <a:p>
            <a:pPr algn="ctr">
              <a:lnSpc>
                <a:spcPts val="9587"/>
              </a:lnSpc>
              <a:buNone/>
            </a:pPr>
            <a:r>
              <a:rPr b="0" lang="en-US" sz="6940" spc="367" strike="noStrike">
                <a:solidFill>
                  <a:srgbClr val="231f20"/>
                </a:solidFill>
                <a:latin typeface="Oswald Bold"/>
              </a:rPr>
              <a:t>FUNGSI AKTIFASI</a:t>
            </a:r>
            <a:endParaRPr b="0" lang="en-US" sz="6940" spc="-1" strike="noStrike">
              <a:latin typeface="Arial"/>
            </a:endParaRPr>
          </a:p>
        </p:txBody>
      </p:sp>
      <p:sp>
        <p:nvSpPr>
          <p:cNvPr id="136" name="Freeform 6"/>
          <p:cNvSpPr/>
          <p:nvPr/>
        </p:nvSpPr>
        <p:spPr>
          <a:xfrm>
            <a:off x="14479560" y="-4833720"/>
            <a:ext cx="7616160" cy="7815240"/>
          </a:xfrm>
          <a:custGeom>
            <a:avLst/>
            <a:gdLst/>
            <a:ahLst/>
            <a:rect l="l" t="t" r="r" b="b"/>
            <a:pathLst>
              <a:path w="7616557" h="7815497">
                <a:moveTo>
                  <a:pt x="0" y="0"/>
                </a:moveTo>
                <a:lnTo>
                  <a:pt x="7616556" y="0"/>
                </a:lnTo>
                <a:lnTo>
                  <a:pt x="7616556" y="7815497"/>
                </a:lnTo>
                <a:lnTo>
                  <a:pt x="0" y="7815497"/>
                </a:lnTo>
                <a:lnTo>
                  <a:pt x="0" y="0"/>
                </a:lnTo>
                <a:close/>
              </a:path>
            </a:pathLst>
          </a:custGeom>
          <a:blipFill rotWithShape="0">
            <a:blip r:embed="rId4"/>
            <a:srcRect/>
            <a:stretch/>
          </a:blipFill>
          <a:ln w="0">
            <a:noFill/>
          </a:ln>
        </p:spPr>
        <p:style>
          <a:lnRef idx="0"/>
          <a:fillRef idx="0"/>
          <a:effectRef idx="0"/>
          <a:fontRef idx="minor"/>
        </p:style>
      </p:sp>
      <p:sp>
        <p:nvSpPr>
          <p:cNvPr id="137" name="Freeform 7"/>
          <p:cNvSpPr/>
          <p:nvPr/>
        </p:nvSpPr>
        <p:spPr>
          <a:xfrm rot="17423400">
            <a:off x="-4105080" y="6530040"/>
            <a:ext cx="7616160" cy="7815240"/>
          </a:xfrm>
          <a:custGeom>
            <a:avLst/>
            <a:gdLst/>
            <a:ahLst/>
            <a:rect l="l" t="t" r="r" b="b"/>
            <a:pathLst>
              <a:path w="7616557" h="7815497">
                <a:moveTo>
                  <a:pt x="0" y="0"/>
                </a:moveTo>
                <a:lnTo>
                  <a:pt x="7616556" y="0"/>
                </a:lnTo>
                <a:lnTo>
                  <a:pt x="7616556" y="7815496"/>
                </a:lnTo>
                <a:lnTo>
                  <a:pt x="0" y="7815496"/>
                </a:lnTo>
                <a:lnTo>
                  <a:pt x="0" y="0"/>
                </a:lnTo>
                <a:close/>
              </a:path>
            </a:pathLst>
          </a:custGeom>
          <a:blipFill rotWithShape="0">
            <a:blip r:embed="rId5"/>
            <a:srcRect/>
            <a:stretch/>
          </a:blipFill>
          <a:ln w="0">
            <a:noFill/>
          </a:ln>
        </p:spPr>
        <p:style>
          <a:lnRef idx="0"/>
          <a:fillRef idx="0"/>
          <a:effectRef idx="0"/>
          <a:fontRef idx="minor"/>
        </p:style>
      </p:sp>
      <p:sp>
        <p:nvSpPr>
          <p:cNvPr id="138" name="TextBox 8"/>
          <p:cNvSpPr/>
          <p:nvPr/>
        </p:nvSpPr>
        <p:spPr>
          <a:xfrm>
            <a:off x="2008800" y="3756600"/>
            <a:ext cx="13791960" cy="3612240"/>
          </a:xfrm>
          <a:prstGeom prst="rect">
            <a:avLst/>
          </a:prstGeom>
          <a:noFill/>
          <a:ln w="0">
            <a:noFill/>
          </a:ln>
        </p:spPr>
        <p:style>
          <a:lnRef idx="0"/>
          <a:fillRef idx="0"/>
          <a:effectRef idx="0"/>
          <a:fontRef idx="minor"/>
        </p:style>
        <p:txBody>
          <a:bodyPr lIns="0" rIns="0" tIns="0" bIns="0" anchor="t">
            <a:spAutoFit/>
          </a:bodyPr>
          <a:p>
            <a:pPr>
              <a:lnSpc>
                <a:spcPts val="3161"/>
              </a:lnSpc>
              <a:buNone/>
            </a:pPr>
            <a:r>
              <a:rPr b="0" lang="en-US" sz="2290" spc="222" strike="noStrike">
                <a:solidFill>
                  <a:srgbClr val="231f20"/>
                </a:solidFill>
                <a:latin typeface="DM Sans"/>
              </a:rPr>
              <a:t>Saya menggunakan 2 Fungsi Aktifasi</a:t>
            </a:r>
            <a:endParaRPr b="0" lang="en-US" sz="2290" spc="-1" strike="noStrike">
              <a:latin typeface="Arial"/>
            </a:endParaRPr>
          </a:p>
          <a:p>
            <a:pPr>
              <a:lnSpc>
                <a:spcPts val="3161"/>
              </a:lnSpc>
              <a:buNone/>
            </a:pPr>
            <a:endParaRPr b="0" lang="en-US" sz="1800" spc="-1" strike="noStrike">
              <a:latin typeface="Arial"/>
            </a:endParaRPr>
          </a:p>
          <a:p>
            <a:pPr lvl="1" marL="494640" indent="-247320">
              <a:lnSpc>
                <a:spcPts val="3161"/>
              </a:lnSpc>
              <a:buClr>
                <a:srgbClr val="231f20"/>
              </a:buClr>
              <a:buFont typeface="Arial"/>
              <a:buChar char="•"/>
            </a:pPr>
            <a:r>
              <a:rPr b="0" lang="en-US" sz="2290" spc="222" strike="noStrike">
                <a:solidFill>
                  <a:srgbClr val="231f20"/>
                </a:solidFill>
                <a:latin typeface="DM Sans"/>
              </a:rPr>
              <a:t>ReLU saya gunakan untuk training. Karena ReLU cenderung mempercepat proses training karena sifatnya yang non-linear namun mudah dihitung. Memiliki nilai nol ketika input kurang dari nol, dan linier saat input positif.</a:t>
            </a:r>
            <a:endParaRPr b="0" lang="en-US" sz="2290" spc="-1" strike="noStrike">
              <a:latin typeface="Arial"/>
            </a:endParaRPr>
          </a:p>
          <a:p>
            <a:pPr>
              <a:lnSpc>
                <a:spcPts val="3161"/>
              </a:lnSpc>
              <a:buNone/>
            </a:pPr>
            <a:endParaRPr b="0" lang="en-US" sz="1800" spc="-1" strike="noStrike">
              <a:latin typeface="Arial"/>
            </a:endParaRPr>
          </a:p>
          <a:p>
            <a:pPr lvl="1" marL="494640" indent="-247320">
              <a:lnSpc>
                <a:spcPts val="3161"/>
              </a:lnSpc>
              <a:buClr>
                <a:srgbClr val="231f20"/>
              </a:buClr>
              <a:buFont typeface="Arial"/>
              <a:buChar char="•"/>
            </a:pPr>
            <a:r>
              <a:rPr b="0" lang="en-US" sz="2290" spc="222" strike="noStrike">
                <a:solidFill>
                  <a:srgbClr val="231f20"/>
                </a:solidFill>
                <a:latin typeface="DM Sans"/>
              </a:rPr>
              <a:t>Sigmoid saya gunakan untuk output. Karena Sigmoid menghasilkan output dalam rentang 0 hingga 1, yang berguna dalam klasifikasi biner karena dapat diinterpretasikan sebagai probabilitas sehingga hasil menjadi jelas</a:t>
            </a:r>
            <a:endParaRPr b="0" lang="en-US" sz="229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40" name="Freeform 3"/>
          <p:cNvSpPr/>
          <p:nvPr/>
        </p:nvSpPr>
        <p:spPr>
          <a:xfrm rot="258000">
            <a:off x="-571320" y="6151320"/>
            <a:ext cx="21272760" cy="9127800"/>
          </a:xfrm>
          <a:custGeom>
            <a:avLst/>
            <a:gdLst/>
            <a:ahLst/>
            <a:rect l="l" t="t" r="r" b="b"/>
            <a:pathLst>
              <a:path w="21273218" h="9128145">
                <a:moveTo>
                  <a:pt x="0" y="0"/>
                </a:moveTo>
                <a:lnTo>
                  <a:pt x="21273219" y="0"/>
                </a:lnTo>
                <a:lnTo>
                  <a:pt x="21273219" y="9128145"/>
                </a:lnTo>
                <a:lnTo>
                  <a:pt x="0" y="9128145"/>
                </a:lnTo>
                <a:lnTo>
                  <a:pt x="0" y="0"/>
                </a:lnTo>
                <a:close/>
              </a:path>
            </a:pathLst>
          </a:custGeom>
          <a:blipFill rotWithShape="0">
            <a:blip r:embed="rId2"/>
            <a:srcRect/>
            <a:stretch/>
          </a:blipFill>
          <a:ln w="0">
            <a:noFill/>
          </a:ln>
        </p:spPr>
        <p:style>
          <a:lnRef idx="0"/>
          <a:fillRef idx="0"/>
          <a:effectRef idx="0"/>
          <a:fontRef idx="minor"/>
        </p:style>
      </p:sp>
      <p:sp>
        <p:nvSpPr>
          <p:cNvPr id="141" name="Freeform 4"/>
          <p:cNvSpPr/>
          <p:nvPr/>
        </p:nvSpPr>
        <p:spPr>
          <a:xfrm>
            <a:off x="11885400" y="8765640"/>
            <a:ext cx="4127760" cy="436680"/>
          </a:xfrm>
          <a:custGeom>
            <a:avLst/>
            <a:gdLst/>
            <a:ahLst/>
            <a:rect l="l" t="t" r="r" b="b"/>
            <a:pathLst>
              <a:path w="4128022" h="437161">
                <a:moveTo>
                  <a:pt x="0" y="0"/>
                </a:moveTo>
                <a:lnTo>
                  <a:pt x="4128022" y="0"/>
                </a:lnTo>
                <a:lnTo>
                  <a:pt x="4128022" y="437161"/>
                </a:lnTo>
                <a:lnTo>
                  <a:pt x="0" y="437161"/>
                </a:lnTo>
                <a:lnTo>
                  <a:pt x="0" y="0"/>
                </a:lnTo>
                <a:close/>
              </a:path>
            </a:pathLst>
          </a:custGeom>
          <a:blipFill rotWithShape="0">
            <a:blip r:embed="rId3"/>
            <a:srcRect/>
            <a:stretch/>
          </a:blipFill>
          <a:ln w="0">
            <a:noFill/>
          </a:ln>
        </p:spPr>
        <p:style>
          <a:lnRef idx="0"/>
          <a:fillRef idx="0"/>
          <a:effectRef idx="0"/>
          <a:fontRef idx="minor"/>
        </p:style>
      </p:sp>
      <p:grpSp>
        <p:nvGrpSpPr>
          <p:cNvPr id="142" name="Group 5"/>
          <p:cNvGrpSpPr/>
          <p:nvPr/>
        </p:nvGrpSpPr>
        <p:grpSpPr>
          <a:xfrm>
            <a:off x="11900520" y="4494600"/>
            <a:ext cx="4112640" cy="4270680"/>
            <a:chOff x="11900520" y="4494600"/>
            <a:chExt cx="4112640" cy="4270680"/>
          </a:xfrm>
        </p:grpSpPr>
        <p:sp>
          <p:nvSpPr>
            <p:cNvPr id="143" name="Freeform 6"/>
            <p:cNvSpPr/>
            <p:nvPr/>
          </p:nvSpPr>
          <p:spPr>
            <a:xfrm>
              <a:off x="11900520" y="4678200"/>
              <a:ext cx="4112640" cy="4087080"/>
            </a:xfrm>
            <a:custGeom>
              <a:avLst/>
              <a:gdLst/>
              <a:ahLst/>
              <a:rect l="l" t="t" r="r" b="b"/>
              <a:pathLst>
                <a:path w="1279723" h="1271725">
                  <a:moveTo>
                    <a:pt x="0" y="0"/>
                  </a:moveTo>
                  <a:lnTo>
                    <a:pt x="1279723" y="0"/>
                  </a:lnTo>
                  <a:lnTo>
                    <a:pt x="1279723" y="1271725"/>
                  </a:lnTo>
                  <a:lnTo>
                    <a:pt x="0" y="1271725"/>
                  </a:lnTo>
                  <a:close/>
                </a:path>
              </a:pathLst>
            </a:custGeom>
            <a:solidFill>
              <a:srgbClr val="1a1a1a"/>
            </a:solidFill>
            <a:ln w="0">
              <a:noFill/>
            </a:ln>
          </p:spPr>
          <p:style>
            <a:lnRef idx="0"/>
            <a:fillRef idx="0"/>
            <a:effectRef idx="0"/>
            <a:fontRef idx="minor"/>
          </p:style>
        </p:sp>
        <p:sp>
          <p:nvSpPr>
            <p:cNvPr id="144" name="TextBox 7"/>
            <p:cNvSpPr/>
            <p:nvPr/>
          </p:nvSpPr>
          <p:spPr>
            <a:xfrm>
              <a:off x="11900520" y="4494600"/>
              <a:ext cx="4112640" cy="4270680"/>
            </a:xfrm>
            <a:prstGeom prst="rect">
              <a:avLst/>
            </a:prstGeom>
            <a:noFill/>
            <a:ln w="0">
              <a:noFill/>
            </a:ln>
          </p:spPr>
          <p:style>
            <a:lnRef idx="0"/>
            <a:fillRef idx="0"/>
            <a:effectRef idx="0"/>
            <a:fontRef idx="minor"/>
          </p:style>
        </p:sp>
      </p:grpSp>
      <p:sp>
        <p:nvSpPr>
          <p:cNvPr id="145" name="Freeform 8"/>
          <p:cNvSpPr/>
          <p:nvPr/>
        </p:nvSpPr>
        <p:spPr>
          <a:xfrm>
            <a:off x="7080120" y="8765640"/>
            <a:ext cx="4127760" cy="436680"/>
          </a:xfrm>
          <a:custGeom>
            <a:avLst/>
            <a:gdLst/>
            <a:ahLst/>
            <a:rect l="l" t="t" r="r" b="b"/>
            <a:pathLst>
              <a:path w="4128022" h="437161">
                <a:moveTo>
                  <a:pt x="0" y="0"/>
                </a:moveTo>
                <a:lnTo>
                  <a:pt x="4128021" y="0"/>
                </a:lnTo>
                <a:lnTo>
                  <a:pt x="4128021" y="437161"/>
                </a:lnTo>
                <a:lnTo>
                  <a:pt x="0" y="437161"/>
                </a:lnTo>
                <a:lnTo>
                  <a:pt x="0" y="0"/>
                </a:lnTo>
                <a:close/>
              </a:path>
            </a:pathLst>
          </a:custGeom>
          <a:blipFill rotWithShape="0">
            <a:blip r:embed="rId4"/>
            <a:srcRect/>
            <a:stretch/>
          </a:blipFill>
          <a:ln w="0">
            <a:noFill/>
          </a:ln>
        </p:spPr>
        <p:style>
          <a:lnRef idx="0"/>
          <a:fillRef idx="0"/>
          <a:effectRef idx="0"/>
          <a:fontRef idx="minor"/>
        </p:style>
      </p:sp>
      <p:grpSp>
        <p:nvGrpSpPr>
          <p:cNvPr id="146" name="Group 9"/>
          <p:cNvGrpSpPr/>
          <p:nvPr/>
        </p:nvGrpSpPr>
        <p:grpSpPr>
          <a:xfrm>
            <a:off x="7094880" y="4494600"/>
            <a:ext cx="4112640" cy="4270680"/>
            <a:chOff x="7094880" y="4494600"/>
            <a:chExt cx="4112640" cy="4270680"/>
          </a:xfrm>
        </p:grpSpPr>
        <p:sp>
          <p:nvSpPr>
            <p:cNvPr id="147" name="Freeform 10"/>
            <p:cNvSpPr/>
            <p:nvPr/>
          </p:nvSpPr>
          <p:spPr>
            <a:xfrm>
              <a:off x="7094880" y="4678200"/>
              <a:ext cx="4112640" cy="4087080"/>
            </a:xfrm>
            <a:custGeom>
              <a:avLst/>
              <a:gdLst/>
              <a:ahLst/>
              <a:rect l="l" t="t" r="r" b="b"/>
              <a:pathLst>
                <a:path w="1279723" h="1271725">
                  <a:moveTo>
                    <a:pt x="0" y="0"/>
                  </a:moveTo>
                  <a:lnTo>
                    <a:pt x="1279723" y="0"/>
                  </a:lnTo>
                  <a:lnTo>
                    <a:pt x="1279723" y="1271725"/>
                  </a:lnTo>
                  <a:lnTo>
                    <a:pt x="0" y="1271725"/>
                  </a:lnTo>
                  <a:close/>
                </a:path>
              </a:pathLst>
            </a:custGeom>
            <a:solidFill>
              <a:srgbClr val="1a1a1a"/>
            </a:solidFill>
            <a:ln w="0">
              <a:noFill/>
            </a:ln>
          </p:spPr>
          <p:style>
            <a:lnRef idx="0"/>
            <a:fillRef idx="0"/>
            <a:effectRef idx="0"/>
            <a:fontRef idx="minor"/>
          </p:style>
        </p:sp>
        <p:sp>
          <p:nvSpPr>
            <p:cNvPr id="148" name="TextBox 11"/>
            <p:cNvSpPr/>
            <p:nvPr/>
          </p:nvSpPr>
          <p:spPr>
            <a:xfrm>
              <a:off x="7094880" y="4494600"/>
              <a:ext cx="4112640" cy="4270680"/>
            </a:xfrm>
            <a:prstGeom prst="rect">
              <a:avLst/>
            </a:prstGeom>
            <a:noFill/>
            <a:ln w="0">
              <a:noFill/>
            </a:ln>
          </p:spPr>
          <p:style>
            <a:lnRef idx="0"/>
            <a:fillRef idx="0"/>
            <a:effectRef idx="0"/>
            <a:fontRef idx="minor"/>
          </p:style>
        </p:sp>
      </p:grpSp>
      <p:sp>
        <p:nvSpPr>
          <p:cNvPr id="149" name="Freeform 12"/>
          <p:cNvSpPr/>
          <p:nvPr/>
        </p:nvSpPr>
        <p:spPr>
          <a:xfrm>
            <a:off x="2274480" y="8765640"/>
            <a:ext cx="4127760" cy="436680"/>
          </a:xfrm>
          <a:custGeom>
            <a:avLst/>
            <a:gdLst/>
            <a:ahLst/>
            <a:rect l="l" t="t" r="r" b="b"/>
            <a:pathLst>
              <a:path w="4128022" h="437161">
                <a:moveTo>
                  <a:pt x="0" y="0"/>
                </a:moveTo>
                <a:lnTo>
                  <a:pt x="4128022" y="0"/>
                </a:lnTo>
                <a:lnTo>
                  <a:pt x="4128022" y="437161"/>
                </a:lnTo>
                <a:lnTo>
                  <a:pt x="0" y="437161"/>
                </a:lnTo>
                <a:lnTo>
                  <a:pt x="0" y="0"/>
                </a:lnTo>
                <a:close/>
              </a:path>
            </a:pathLst>
          </a:custGeom>
          <a:blipFill rotWithShape="0">
            <a:blip r:embed="rId5"/>
            <a:srcRect/>
            <a:stretch/>
          </a:blipFill>
          <a:ln w="0">
            <a:noFill/>
          </a:ln>
        </p:spPr>
        <p:style>
          <a:lnRef idx="0"/>
          <a:fillRef idx="0"/>
          <a:effectRef idx="0"/>
          <a:fontRef idx="minor"/>
        </p:style>
      </p:sp>
      <p:grpSp>
        <p:nvGrpSpPr>
          <p:cNvPr id="150" name="Group 13"/>
          <p:cNvGrpSpPr/>
          <p:nvPr/>
        </p:nvGrpSpPr>
        <p:grpSpPr>
          <a:xfrm>
            <a:off x="2289240" y="4494600"/>
            <a:ext cx="4112640" cy="4270680"/>
            <a:chOff x="2289240" y="4494600"/>
            <a:chExt cx="4112640" cy="4270680"/>
          </a:xfrm>
        </p:grpSpPr>
        <p:sp>
          <p:nvSpPr>
            <p:cNvPr id="151" name="Freeform 14"/>
            <p:cNvSpPr/>
            <p:nvPr/>
          </p:nvSpPr>
          <p:spPr>
            <a:xfrm>
              <a:off x="2289240" y="4678200"/>
              <a:ext cx="4112640" cy="4087080"/>
            </a:xfrm>
            <a:custGeom>
              <a:avLst/>
              <a:gdLst/>
              <a:ahLst/>
              <a:rect l="l" t="t" r="r" b="b"/>
              <a:pathLst>
                <a:path w="1279723" h="1271725">
                  <a:moveTo>
                    <a:pt x="0" y="0"/>
                  </a:moveTo>
                  <a:lnTo>
                    <a:pt x="1279723" y="0"/>
                  </a:lnTo>
                  <a:lnTo>
                    <a:pt x="1279723" y="1271725"/>
                  </a:lnTo>
                  <a:lnTo>
                    <a:pt x="0" y="1271725"/>
                  </a:lnTo>
                  <a:close/>
                </a:path>
              </a:pathLst>
            </a:custGeom>
            <a:solidFill>
              <a:srgbClr val="1a1a1a"/>
            </a:solidFill>
            <a:ln w="0">
              <a:noFill/>
            </a:ln>
          </p:spPr>
          <p:style>
            <a:lnRef idx="0"/>
            <a:fillRef idx="0"/>
            <a:effectRef idx="0"/>
            <a:fontRef idx="minor"/>
          </p:style>
        </p:sp>
        <p:sp>
          <p:nvSpPr>
            <p:cNvPr id="152" name="TextBox 15"/>
            <p:cNvSpPr/>
            <p:nvPr/>
          </p:nvSpPr>
          <p:spPr>
            <a:xfrm>
              <a:off x="2289240" y="4494600"/>
              <a:ext cx="4112640" cy="4270680"/>
            </a:xfrm>
            <a:prstGeom prst="rect">
              <a:avLst/>
            </a:prstGeom>
            <a:noFill/>
            <a:ln w="0">
              <a:noFill/>
            </a:ln>
          </p:spPr>
          <p:style>
            <a:lnRef idx="0"/>
            <a:fillRef idx="0"/>
            <a:effectRef idx="0"/>
            <a:fontRef idx="minor"/>
          </p:style>
        </p:sp>
      </p:grpSp>
      <p:grpSp>
        <p:nvGrpSpPr>
          <p:cNvPr id="153" name="Group 16"/>
          <p:cNvGrpSpPr/>
          <p:nvPr/>
        </p:nvGrpSpPr>
        <p:grpSpPr>
          <a:xfrm>
            <a:off x="3321360" y="3653640"/>
            <a:ext cx="2048760" cy="2048760"/>
            <a:chOff x="3321360" y="3653640"/>
            <a:chExt cx="2048760" cy="2048760"/>
          </a:xfrm>
        </p:grpSpPr>
        <p:sp>
          <p:nvSpPr>
            <p:cNvPr id="154" name="Freeform 17"/>
            <p:cNvSpPr/>
            <p:nvPr/>
          </p:nvSpPr>
          <p:spPr>
            <a:xfrm>
              <a:off x="3321360" y="3653640"/>
              <a:ext cx="2048760" cy="20487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a:ln w="0">
              <a:noFill/>
            </a:ln>
          </p:spPr>
          <p:style>
            <a:lnRef idx="0"/>
            <a:fillRef idx="0"/>
            <a:effectRef idx="0"/>
            <a:fontRef idx="minor"/>
          </p:style>
        </p:sp>
        <p:sp>
          <p:nvSpPr>
            <p:cNvPr id="155" name="TextBox 18"/>
            <p:cNvSpPr/>
            <p:nvPr/>
          </p:nvSpPr>
          <p:spPr>
            <a:xfrm>
              <a:off x="3513600" y="3701520"/>
              <a:ext cx="1664640" cy="1808640"/>
            </a:xfrm>
            <a:prstGeom prst="rect">
              <a:avLst/>
            </a:prstGeom>
            <a:noFill/>
            <a:ln w="0">
              <a:noFill/>
            </a:ln>
          </p:spPr>
          <p:style>
            <a:lnRef idx="0"/>
            <a:fillRef idx="0"/>
            <a:effectRef idx="0"/>
            <a:fontRef idx="minor"/>
          </p:style>
        </p:sp>
      </p:grpSp>
      <p:grpSp>
        <p:nvGrpSpPr>
          <p:cNvPr id="156" name="Group 19"/>
          <p:cNvGrpSpPr/>
          <p:nvPr/>
        </p:nvGrpSpPr>
        <p:grpSpPr>
          <a:xfrm>
            <a:off x="8119440" y="3653640"/>
            <a:ext cx="2048760" cy="2048760"/>
            <a:chOff x="8119440" y="3653640"/>
            <a:chExt cx="2048760" cy="2048760"/>
          </a:xfrm>
        </p:grpSpPr>
        <p:sp>
          <p:nvSpPr>
            <p:cNvPr id="157" name="Freeform 20"/>
            <p:cNvSpPr/>
            <p:nvPr/>
          </p:nvSpPr>
          <p:spPr>
            <a:xfrm>
              <a:off x="8119440" y="3653640"/>
              <a:ext cx="2048760" cy="20487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a:ln w="0">
              <a:noFill/>
            </a:ln>
          </p:spPr>
          <p:style>
            <a:lnRef idx="0"/>
            <a:fillRef idx="0"/>
            <a:effectRef idx="0"/>
            <a:fontRef idx="minor"/>
          </p:style>
        </p:sp>
        <p:sp>
          <p:nvSpPr>
            <p:cNvPr id="158" name="TextBox 21"/>
            <p:cNvSpPr/>
            <p:nvPr/>
          </p:nvSpPr>
          <p:spPr>
            <a:xfrm>
              <a:off x="8311680" y="3701520"/>
              <a:ext cx="1664640" cy="1808640"/>
            </a:xfrm>
            <a:prstGeom prst="rect">
              <a:avLst/>
            </a:prstGeom>
            <a:noFill/>
            <a:ln w="0">
              <a:noFill/>
            </a:ln>
          </p:spPr>
          <p:style>
            <a:lnRef idx="0"/>
            <a:fillRef idx="0"/>
            <a:effectRef idx="0"/>
            <a:fontRef idx="minor"/>
          </p:style>
        </p:sp>
      </p:grpSp>
      <p:grpSp>
        <p:nvGrpSpPr>
          <p:cNvPr id="159" name="Group 22"/>
          <p:cNvGrpSpPr/>
          <p:nvPr/>
        </p:nvGrpSpPr>
        <p:grpSpPr>
          <a:xfrm>
            <a:off x="12933720" y="3653640"/>
            <a:ext cx="2048760" cy="2048760"/>
            <a:chOff x="12933720" y="3653640"/>
            <a:chExt cx="2048760" cy="2048760"/>
          </a:xfrm>
        </p:grpSpPr>
        <p:sp>
          <p:nvSpPr>
            <p:cNvPr id="160" name="Freeform 23"/>
            <p:cNvSpPr/>
            <p:nvPr/>
          </p:nvSpPr>
          <p:spPr>
            <a:xfrm>
              <a:off x="12933720" y="3653640"/>
              <a:ext cx="2048760" cy="20487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a:ln w="0">
              <a:noFill/>
            </a:ln>
          </p:spPr>
          <p:style>
            <a:lnRef idx="0"/>
            <a:fillRef idx="0"/>
            <a:effectRef idx="0"/>
            <a:fontRef idx="minor"/>
          </p:style>
        </p:sp>
        <p:sp>
          <p:nvSpPr>
            <p:cNvPr id="161" name="TextBox 24"/>
            <p:cNvSpPr/>
            <p:nvPr/>
          </p:nvSpPr>
          <p:spPr>
            <a:xfrm>
              <a:off x="13125960" y="3701520"/>
              <a:ext cx="1664640" cy="1808640"/>
            </a:xfrm>
            <a:prstGeom prst="rect">
              <a:avLst/>
            </a:prstGeom>
            <a:noFill/>
            <a:ln w="0">
              <a:noFill/>
            </a:ln>
          </p:spPr>
          <p:style>
            <a:lnRef idx="0"/>
            <a:fillRef idx="0"/>
            <a:effectRef idx="0"/>
            <a:fontRef idx="minor"/>
          </p:style>
        </p:sp>
      </p:grpSp>
      <p:sp>
        <p:nvSpPr>
          <p:cNvPr id="162" name="Freeform 25"/>
          <p:cNvSpPr/>
          <p:nvPr/>
        </p:nvSpPr>
        <p:spPr>
          <a:xfrm>
            <a:off x="3732480" y="4016880"/>
            <a:ext cx="1211400" cy="1321920"/>
          </a:xfrm>
          <a:custGeom>
            <a:avLst/>
            <a:gdLst/>
            <a:ahLst/>
            <a:rect l="l" t="t" r="r" b="b"/>
            <a:pathLst>
              <a:path w="1211702" h="1322294">
                <a:moveTo>
                  <a:pt x="0" y="0"/>
                </a:moveTo>
                <a:lnTo>
                  <a:pt x="1211702" y="0"/>
                </a:lnTo>
                <a:lnTo>
                  <a:pt x="1211702" y="1322294"/>
                </a:lnTo>
                <a:lnTo>
                  <a:pt x="0" y="1322294"/>
                </a:lnTo>
                <a:lnTo>
                  <a:pt x="0" y="0"/>
                </a:lnTo>
                <a:close/>
              </a:path>
            </a:pathLst>
          </a:custGeom>
          <a:blipFill rotWithShape="0">
            <a:blip r:embed="rId6"/>
            <a:srcRect/>
            <a:stretch/>
          </a:blipFill>
          <a:ln w="0">
            <a:noFill/>
          </a:ln>
        </p:spPr>
        <p:style>
          <a:lnRef idx="0"/>
          <a:fillRef idx="0"/>
          <a:effectRef idx="0"/>
          <a:fontRef idx="minor"/>
        </p:style>
      </p:sp>
      <p:sp>
        <p:nvSpPr>
          <p:cNvPr id="163" name="Freeform 26"/>
          <p:cNvSpPr/>
          <p:nvPr/>
        </p:nvSpPr>
        <p:spPr>
          <a:xfrm>
            <a:off x="8563680" y="4016880"/>
            <a:ext cx="1160280" cy="1393560"/>
          </a:xfrm>
          <a:custGeom>
            <a:avLst/>
            <a:gdLst/>
            <a:ahLst/>
            <a:rect l="l" t="t" r="r" b="b"/>
            <a:pathLst>
              <a:path w="1160684" h="1393835">
                <a:moveTo>
                  <a:pt x="0" y="0"/>
                </a:moveTo>
                <a:lnTo>
                  <a:pt x="1160684" y="0"/>
                </a:lnTo>
                <a:lnTo>
                  <a:pt x="1160684" y="1393835"/>
                </a:lnTo>
                <a:lnTo>
                  <a:pt x="0" y="1393835"/>
                </a:lnTo>
                <a:lnTo>
                  <a:pt x="0" y="0"/>
                </a:lnTo>
                <a:close/>
              </a:path>
            </a:pathLst>
          </a:custGeom>
          <a:blipFill rotWithShape="0">
            <a:blip r:embed="rId7"/>
            <a:srcRect/>
            <a:stretch/>
          </a:blipFill>
          <a:ln w="0">
            <a:noFill/>
          </a:ln>
        </p:spPr>
        <p:style>
          <a:lnRef idx="0"/>
          <a:fillRef idx="0"/>
          <a:effectRef idx="0"/>
          <a:fontRef idx="minor"/>
        </p:style>
      </p:sp>
      <p:sp>
        <p:nvSpPr>
          <p:cNvPr id="164" name="Freeform 27"/>
          <p:cNvSpPr/>
          <p:nvPr/>
        </p:nvSpPr>
        <p:spPr>
          <a:xfrm>
            <a:off x="13272840" y="3986280"/>
            <a:ext cx="1352880" cy="1352880"/>
          </a:xfrm>
          <a:custGeom>
            <a:avLst/>
            <a:gdLst/>
            <a:ahLst/>
            <a:rect l="l" t="t" r="r" b="b"/>
            <a:pathLst>
              <a:path w="1353071" h="1353071">
                <a:moveTo>
                  <a:pt x="0" y="0"/>
                </a:moveTo>
                <a:lnTo>
                  <a:pt x="1353071" y="0"/>
                </a:lnTo>
                <a:lnTo>
                  <a:pt x="1353071" y="1353071"/>
                </a:lnTo>
                <a:lnTo>
                  <a:pt x="0" y="1353071"/>
                </a:lnTo>
                <a:lnTo>
                  <a:pt x="0" y="0"/>
                </a:lnTo>
                <a:close/>
              </a:path>
            </a:pathLst>
          </a:custGeom>
          <a:blipFill rotWithShape="0">
            <a:blip r:embed="rId8"/>
            <a:srcRect/>
            <a:stretch/>
          </a:blipFill>
          <a:ln w="0">
            <a:noFill/>
          </a:ln>
        </p:spPr>
        <p:style>
          <a:lnRef idx="0"/>
          <a:fillRef idx="0"/>
          <a:effectRef idx="0"/>
          <a:fontRef idx="minor"/>
        </p:style>
      </p:sp>
      <p:sp>
        <p:nvSpPr>
          <p:cNvPr id="165" name="TextBox 28"/>
          <p:cNvSpPr/>
          <p:nvPr/>
        </p:nvSpPr>
        <p:spPr>
          <a:xfrm>
            <a:off x="2343960" y="1155240"/>
            <a:ext cx="13617720" cy="1652400"/>
          </a:xfrm>
          <a:prstGeom prst="rect">
            <a:avLst/>
          </a:prstGeom>
          <a:noFill/>
          <a:ln w="0">
            <a:noFill/>
          </a:ln>
        </p:spPr>
        <p:style>
          <a:lnRef idx="0"/>
          <a:fillRef idx="0"/>
          <a:effectRef idx="0"/>
          <a:fontRef idx="minor"/>
        </p:style>
        <p:txBody>
          <a:bodyPr lIns="0" rIns="0" tIns="0" bIns="0" anchor="t">
            <a:spAutoFit/>
          </a:bodyPr>
          <a:p>
            <a:pPr algn="ctr">
              <a:lnSpc>
                <a:spcPts val="13014"/>
              </a:lnSpc>
              <a:buNone/>
              <a:tabLst>
                <a:tab algn="l" pos="0"/>
              </a:tabLst>
            </a:pPr>
            <a:r>
              <a:rPr b="0" lang="en-US" sz="9430" spc="922" strike="noStrike">
                <a:solidFill>
                  <a:srgbClr val="231f20"/>
                </a:solidFill>
                <a:latin typeface="Oswald Bold"/>
              </a:rPr>
              <a:t>STATISTIK</a:t>
            </a:r>
            <a:endParaRPr b="0" lang="en-US" sz="9430" spc="-1" strike="noStrike">
              <a:latin typeface="Arial"/>
            </a:endParaRPr>
          </a:p>
        </p:txBody>
      </p:sp>
      <p:sp>
        <p:nvSpPr>
          <p:cNvPr id="166" name="TextBox 29"/>
          <p:cNvSpPr/>
          <p:nvPr/>
        </p:nvSpPr>
        <p:spPr>
          <a:xfrm>
            <a:off x="2567160" y="5657760"/>
            <a:ext cx="3542400" cy="1612080"/>
          </a:xfrm>
          <a:prstGeom prst="rect">
            <a:avLst/>
          </a:prstGeom>
          <a:noFill/>
          <a:ln w="0">
            <a:noFill/>
          </a:ln>
        </p:spPr>
        <p:style>
          <a:lnRef idx="0"/>
          <a:fillRef idx="0"/>
          <a:effectRef idx="0"/>
          <a:fontRef idx="minor"/>
        </p:style>
        <p:txBody>
          <a:bodyPr lIns="0" rIns="0" tIns="0" bIns="0" anchor="t">
            <a:spAutoFit/>
          </a:bodyPr>
          <a:p>
            <a:pPr algn="ctr">
              <a:lnSpc>
                <a:spcPts val="12696"/>
              </a:lnSpc>
              <a:buNone/>
            </a:pPr>
            <a:r>
              <a:rPr b="0" lang="en-US" sz="9200" spc="900" strike="noStrike">
                <a:solidFill>
                  <a:srgbClr val="fffbfb"/>
                </a:solidFill>
                <a:latin typeface="DM Sans"/>
              </a:rPr>
              <a:t>2</a:t>
            </a:r>
            <a:endParaRPr b="0" lang="en-US" sz="9200" spc="-1" strike="noStrike">
              <a:latin typeface="Arial"/>
            </a:endParaRPr>
          </a:p>
        </p:txBody>
      </p:sp>
      <p:sp>
        <p:nvSpPr>
          <p:cNvPr id="167" name="TextBox 30"/>
          <p:cNvSpPr/>
          <p:nvPr/>
        </p:nvSpPr>
        <p:spPr>
          <a:xfrm>
            <a:off x="7372800" y="5657760"/>
            <a:ext cx="3542400" cy="1612080"/>
          </a:xfrm>
          <a:prstGeom prst="rect">
            <a:avLst/>
          </a:prstGeom>
          <a:noFill/>
          <a:ln w="0">
            <a:noFill/>
          </a:ln>
        </p:spPr>
        <p:style>
          <a:lnRef idx="0"/>
          <a:fillRef idx="0"/>
          <a:effectRef idx="0"/>
          <a:fontRef idx="minor"/>
        </p:style>
        <p:txBody>
          <a:bodyPr lIns="0" rIns="0" tIns="0" bIns="0" anchor="t">
            <a:spAutoFit/>
          </a:bodyPr>
          <a:p>
            <a:pPr algn="ctr">
              <a:lnSpc>
                <a:spcPts val="12696"/>
              </a:lnSpc>
              <a:buNone/>
            </a:pPr>
            <a:r>
              <a:rPr b="0" lang="en-US" sz="9200" spc="900" strike="noStrike">
                <a:solidFill>
                  <a:srgbClr val="fffbfb"/>
                </a:solidFill>
                <a:latin typeface="DM Sans"/>
              </a:rPr>
              <a:t>16</a:t>
            </a:r>
            <a:endParaRPr b="0" lang="en-US" sz="9200" spc="-1" strike="noStrike">
              <a:latin typeface="Arial"/>
            </a:endParaRPr>
          </a:p>
        </p:txBody>
      </p:sp>
      <p:sp>
        <p:nvSpPr>
          <p:cNvPr id="168" name="TextBox 31"/>
          <p:cNvSpPr/>
          <p:nvPr/>
        </p:nvSpPr>
        <p:spPr>
          <a:xfrm>
            <a:off x="12191040" y="5294520"/>
            <a:ext cx="3542400" cy="2454120"/>
          </a:xfrm>
          <a:prstGeom prst="rect">
            <a:avLst/>
          </a:prstGeom>
          <a:noFill/>
          <a:ln w="0">
            <a:noFill/>
          </a:ln>
        </p:spPr>
        <p:style>
          <a:lnRef idx="0"/>
          <a:fillRef idx="0"/>
          <a:effectRef idx="0"/>
          <a:fontRef idx="minor"/>
        </p:style>
        <p:txBody>
          <a:bodyPr lIns="0" rIns="0" tIns="0" bIns="0" anchor="t">
            <a:spAutoFit/>
          </a:bodyPr>
          <a:p>
            <a:pPr algn="ctr">
              <a:lnSpc>
                <a:spcPts val="2761"/>
              </a:lnSpc>
              <a:buNone/>
            </a:pPr>
            <a:r>
              <a:rPr b="0" lang="en-US" sz="2000" spc="194" strike="noStrike">
                <a:solidFill>
                  <a:srgbClr val="fffbfb"/>
                </a:solidFill>
                <a:latin typeface="DM Sans"/>
              </a:rPr>
              <a:t>Rata-rata weight dari Layer 0: 0.5000226892019499</a:t>
            </a:r>
            <a:endParaRPr b="0" lang="en-US" sz="2000" spc="-1" strike="noStrike">
              <a:latin typeface="Arial"/>
            </a:endParaRPr>
          </a:p>
          <a:p>
            <a:pPr algn="ctr">
              <a:lnSpc>
                <a:spcPts val="2761"/>
              </a:lnSpc>
              <a:buNone/>
            </a:pPr>
            <a:endParaRPr b="0" lang="en-US" sz="1800" spc="-1" strike="noStrike">
              <a:latin typeface="Arial"/>
            </a:endParaRPr>
          </a:p>
          <a:p>
            <a:pPr algn="ctr">
              <a:lnSpc>
                <a:spcPts val="2761"/>
              </a:lnSpc>
              <a:buNone/>
            </a:pPr>
            <a:r>
              <a:rPr b="0" lang="en-US" sz="2000" spc="194" strike="noStrike">
                <a:solidFill>
                  <a:srgbClr val="fffbfb"/>
                </a:solidFill>
                <a:latin typeface="DM Sans"/>
              </a:rPr>
              <a:t>Rata-rata weight dari Layer 1: 0.49488489518730844</a:t>
            </a:r>
            <a:endParaRPr b="0" lang="en-US" sz="2000" spc="-1" strike="noStrike">
              <a:latin typeface="Arial"/>
            </a:endParaRPr>
          </a:p>
        </p:txBody>
      </p:sp>
      <p:sp>
        <p:nvSpPr>
          <p:cNvPr id="169" name="TextBox 32"/>
          <p:cNvSpPr/>
          <p:nvPr/>
        </p:nvSpPr>
        <p:spPr>
          <a:xfrm>
            <a:off x="2858400" y="7781760"/>
            <a:ext cx="2974680" cy="1068120"/>
          </a:xfrm>
          <a:prstGeom prst="rect">
            <a:avLst/>
          </a:prstGeom>
          <a:noFill/>
          <a:ln w="0">
            <a:noFill/>
          </a:ln>
        </p:spPr>
        <p:style>
          <a:lnRef idx="0"/>
          <a:fillRef idx="0"/>
          <a:effectRef idx="0"/>
          <a:fontRef idx="minor"/>
        </p:style>
        <p:txBody>
          <a:bodyPr lIns="0" rIns="0" tIns="0" bIns="0" anchor="t">
            <a:spAutoFit/>
          </a:bodyPr>
          <a:p>
            <a:pPr algn="ctr">
              <a:lnSpc>
                <a:spcPts val="4207"/>
              </a:lnSpc>
              <a:buNone/>
              <a:tabLst>
                <a:tab algn="l" pos="0"/>
              </a:tabLst>
            </a:pPr>
            <a:r>
              <a:rPr b="0" lang="en-US" sz="3050" spc="296" strike="noStrike">
                <a:solidFill>
                  <a:srgbClr val="fdfbfb"/>
                </a:solidFill>
                <a:latin typeface="Oswald"/>
              </a:rPr>
              <a:t>HIDDEN LAYER</a:t>
            </a:r>
            <a:endParaRPr b="0" lang="en-US" sz="3050" spc="-1" strike="noStrike">
              <a:latin typeface="Arial"/>
            </a:endParaRPr>
          </a:p>
        </p:txBody>
      </p:sp>
      <p:sp>
        <p:nvSpPr>
          <p:cNvPr id="170" name="TextBox 33"/>
          <p:cNvSpPr/>
          <p:nvPr/>
        </p:nvSpPr>
        <p:spPr>
          <a:xfrm>
            <a:off x="7665480" y="7781760"/>
            <a:ext cx="2974680" cy="1068120"/>
          </a:xfrm>
          <a:prstGeom prst="rect">
            <a:avLst/>
          </a:prstGeom>
          <a:noFill/>
          <a:ln w="0">
            <a:noFill/>
          </a:ln>
        </p:spPr>
        <p:style>
          <a:lnRef idx="0"/>
          <a:fillRef idx="0"/>
          <a:effectRef idx="0"/>
          <a:fontRef idx="minor"/>
        </p:style>
        <p:txBody>
          <a:bodyPr lIns="0" rIns="0" tIns="0" bIns="0" anchor="t">
            <a:spAutoFit/>
          </a:bodyPr>
          <a:p>
            <a:pPr algn="ctr">
              <a:lnSpc>
                <a:spcPts val="4207"/>
              </a:lnSpc>
              <a:buNone/>
              <a:tabLst>
                <a:tab algn="l" pos="0"/>
              </a:tabLst>
            </a:pPr>
            <a:r>
              <a:rPr b="0" lang="en-US" sz="3050" spc="296" strike="noStrike">
                <a:solidFill>
                  <a:srgbClr val="fdfbfb"/>
                </a:solidFill>
                <a:latin typeface="Oswald"/>
              </a:rPr>
              <a:t>HIDDEN NODE</a:t>
            </a:r>
            <a:endParaRPr b="0" lang="en-US" sz="3050" spc="-1" strike="noStrike">
              <a:latin typeface="Arial"/>
            </a:endParaRPr>
          </a:p>
        </p:txBody>
      </p:sp>
      <p:sp>
        <p:nvSpPr>
          <p:cNvPr id="171" name="TextBox 34"/>
          <p:cNvSpPr/>
          <p:nvPr/>
        </p:nvSpPr>
        <p:spPr>
          <a:xfrm>
            <a:off x="12475080" y="7781760"/>
            <a:ext cx="2974680" cy="533880"/>
          </a:xfrm>
          <a:prstGeom prst="rect">
            <a:avLst/>
          </a:prstGeom>
          <a:noFill/>
          <a:ln w="0">
            <a:noFill/>
          </a:ln>
        </p:spPr>
        <p:style>
          <a:lnRef idx="0"/>
          <a:fillRef idx="0"/>
          <a:effectRef idx="0"/>
          <a:fontRef idx="minor"/>
        </p:style>
        <p:txBody>
          <a:bodyPr lIns="0" rIns="0" tIns="0" bIns="0" anchor="t">
            <a:spAutoFit/>
          </a:bodyPr>
          <a:p>
            <a:pPr algn="ctr">
              <a:lnSpc>
                <a:spcPts val="4207"/>
              </a:lnSpc>
              <a:buNone/>
              <a:tabLst>
                <a:tab algn="l" pos="0"/>
              </a:tabLst>
            </a:pPr>
            <a:r>
              <a:rPr b="0" lang="en-US" sz="3050" spc="296" strike="noStrike">
                <a:solidFill>
                  <a:srgbClr val="fdfbfb"/>
                </a:solidFill>
                <a:latin typeface="Oswald"/>
              </a:rPr>
              <a:t>WEIGHT</a:t>
            </a:r>
            <a:endParaRPr b="0" lang="en-US" sz="305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DAFLEKOHhKw</dc:identifier>
  <dc:language>en-US</dc:language>
  <cp:lastModifiedBy/>
  <dcterms:modified xsi:type="dcterms:W3CDTF">2023-11-27T10:48:18Z</dcterms:modified>
  <cp:revision>2</cp:revision>
  <dc:subject/>
  <dc:title>Tugas-2-Kecerdasan-Artifisial-21081070100600</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